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8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Layouts/slideLayout89.xml" ContentType="application/vnd.openxmlformats-officedocument.presentationml.slideLayout+xml"/>
  <Override PartName="/ppt/theme/theme8.xml" ContentType="application/vnd.openxmlformats-officedocument.theme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85.xml" ContentType="application/vnd.openxmlformats-officedocument.presentationml.slideLayout+xml"/>
  <Default Extension="png" ContentType="image/png"/>
  <Default Extension="mp3" ContentType="audio/unknown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Default Extension="jpeg" ContentType="image/jpeg"/>
  <Override PartName="/ppt/slideLayouts/slideLayout72.xml" ContentType="application/vnd.openxmlformats-officedocument.presentationml.slideLayout+xml"/>
  <Override PartName="/ppt/slideLayouts/slideLayout81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70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Masters/slideMaster7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7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8.xml" ContentType="application/vnd.openxmlformats-officedocument.presentationml.slide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s/slide2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Default Extension="wmf" ContentType="image/x-wmf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684" r:id="rId3"/>
    <p:sldMasterId id="2147483696" r:id="rId4"/>
    <p:sldMasterId id="2147483708" r:id="rId5"/>
    <p:sldMasterId id="2147483732" r:id="rId6"/>
    <p:sldMasterId id="2147483745" r:id="rId7"/>
    <p:sldMasterId id="2147483757" r:id="rId8"/>
  </p:sldMasterIdLst>
  <p:sldIdLst>
    <p:sldId id="282" r:id="rId9"/>
    <p:sldId id="286" r:id="rId10"/>
    <p:sldId id="274" r:id="rId11"/>
    <p:sldId id="272" r:id="rId12"/>
    <p:sldId id="280" r:id="rId13"/>
    <p:sldId id="275" r:id="rId14"/>
    <p:sldId id="277" r:id="rId15"/>
    <p:sldId id="259" r:id="rId16"/>
    <p:sldId id="278" r:id="rId17"/>
    <p:sldId id="261" r:id="rId18"/>
    <p:sldId id="262" r:id="rId19"/>
    <p:sldId id="284" r:id="rId20"/>
    <p:sldId id="285" r:id="rId21"/>
    <p:sldId id="283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000" autoAdjust="0"/>
    <p:restoredTop sz="94660"/>
  </p:normalViewPr>
  <p:slideViewPr>
    <p:cSldViewPr snapToGrid="0">
      <p:cViewPr>
        <p:scale>
          <a:sx n="97" d="100"/>
          <a:sy n="97" d="100"/>
        </p:scale>
        <p:origin x="300" y="10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presProps" Target="presProp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08630-BFAF-4E90-930A-EE4AD5643FAA}" type="datetimeFigureOut">
              <a:rPr lang="en-US" smtClean="0"/>
              <a:pPr/>
              <a:t>05/12/2022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7C104-A59D-44C3-8170-C4B18C8ABE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133294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08630-BFAF-4E90-930A-EE4AD5643FAA}" type="datetimeFigureOut">
              <a:rPr lang="en-US" smtClean="0"/>
              <a:pPr/>
              <a:t>05/12/2022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7C104-A59D-44C3-8170-C4B18C8ABE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795507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08630-BFAF-4E90-930A-EE4AD5643FAA}" type="datetimeFigureOut">
              <a:rPr lang="en-US" smtClean="0"/>
              <a:pPr/>
              <a:t>05/12/2022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7C104-A59D-44C3-8170-C4B18C8ABE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808921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08630-BFAF-4E90-930A-EE4AD5643F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05/12/2022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7C104-A59D-44C3-8170-C4B18C8ABEB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233996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08630-BFAF-4E90-930A-EE4AD5643F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05/12/2022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7C104-A59D-44C3-8170-C4B18C8ABEB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29653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08630-BFAF-4E90-930A-EE4AD5643F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05/12/2022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7C104-A59D-44C3-8170-C4B18C8ABEB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318788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800" y="1600203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0" y="1600203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08630-BFAF-4E90-930A-EE4AD5643F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05/12/2022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7C104-A59D-44C3-8170-C4B18C8ABEB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399197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08630-BFAF-4E90-930A-EE4AD5643F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05/12/2022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7C104-A59D-44C3-8170-C4B18C8ABEB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427035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08630-BFAF-4E90-930A-EE4AD5643F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05/12/2022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7C104-A59D-44C3-8170-C4B18C8ABEB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963295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08630-BFAF-4E90-930A-EE4AD5643F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05/12/2022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7C104-A59D-44C3-8170-C4B18C8ABEB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15522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08630-BFAF-4E90-930A-EE4AD5643F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05/12/2022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7C104-A59D-44C3-8170-C4B18C8ABEB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470543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08630-BFAF-4E90-930A-EE4AD5643FAA}" type="datetimeFigureOut">
              <a:rPr lang="en-US" smtClean="0"/>
              <a:pPr/>
              <a:t>05/12/2022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7C104-A59D-44C3-8170-C4B18C8ABE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0399371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08630-BFAF-4E90-930A-EE4AD5643F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05/12/2022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7C104-A59D-44C3-8170-C4B18C8ABEB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1223883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08630-BFAF-4E90-930A-EE4AD5643F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05/12/2022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7C104-A59D-44C3-8170-C4B18C8ABEB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3960033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85600" y="274641"/>
            <a:ext cx="36576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800" y="274641"/>
            <a:ext cx="107696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08630-BFAF-4E90-930A-EE4AD5643F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05/12/2022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7C104-A59D-44C3-8170-C4B18C8ABEB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733639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08630-BFAF-4E90-930A-EE4AD5643F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05/12/2022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7C104-A59D-44C3-8170-C4B18C8ABEB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0135381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08630-BFAF-4E90-930A-EE4AD5643F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05/12/2022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7C104-A59D-44C3-8170-C4B18C8ABEB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5769711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08630-BFAF-4E90-930A-EE4AD5643F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05/12/2022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7C104-A59D-44C3-8170-C4B18C8ABEB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9835632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800" y="1600203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0" y="1600203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08630-BFAF-4E90-930A-EE4AD5643F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05/12/2022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7C104-A59D-44C3-8170-C4B18C8ABEB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5430724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08630-BFAF-4E90-930A-EE4AD5643F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05/12/2022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7C104-A59D-44C3-8170-C4B18C8ABEB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5870433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08630-BFAF-4E90-930A-EE4AD5643F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05/12/2022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7C104-A59D-44C3-8170-C4B18C8ABEB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3740806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08630-BFAF-4E90-930A-EE4AD5643F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05/12/2022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7C104-A59D-44C3-8170-C4B18C8ABEB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444432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08630-BFAF-4E90-930A-EE4AD5643FAA}" type="datetimeFigureOut">
              <a:rPr lang="en-US" smtClean="0"/>
              <a:pPr/>
              <a:t>05/12/2022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7C104-A59D-44C3-8170-C4B18C8ABE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0688197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08630-BFAF-4E90-930A-EE4AD5643F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05/12/2022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7C104-A59D-44C3-8170-C4B18C8ABEB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3997556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08630-BFAF-4E90-930A-EE4AD5643F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05/12/2022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7C104-A59D-44C3-8170-C4B18C8ABEB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2024275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08630-BFAF-4E90-930A-EE4AD5643F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05/12/2022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7C104-A59D-44C3-8170-C4B18C8ABEB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3897606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85600" y="274641"/>
            <a:ext cx="36576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800" y="274641"/>
            <a:ext cx="107696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08630-BFAF-4E90-930A-EE4AD5643F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05/12/2022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7C104-A59D-44C3-8170-C4B18C8ABEB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6711935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08630-BFAF-4E90-930A-EE4AD5643F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05/12/2022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7C104-A59D-44C3-8170-C4B18C8ABEB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6022682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08630-BFAF-4E90-930A-EE4AD5643F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05/12/2022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7C104-A59D-44C3-8170-C4B18C8ABEB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3784305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08630-BFAF-4E90-930A-EE4AD5643F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05/12/2022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7C104-A59D-44C3-8170-C4B18C8ABEB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6174484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800" y="1600203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0" y="1600203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08630-BFAF-4E90-930A-EE4AD5643F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05/12/2022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7C104-A59D-44C3-8170-C4B18C8ABEB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0583047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08630-BFAF-4E90-930A-EE4AD5643F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05/12/2022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7C104-A59D-44C3-8170-C4B18C8ABEB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8766672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08630-BFAF-4E90-930A-EE4AD5643F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05/12/2022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7C104-A59D-44C3-8170-C4B18C8ABEB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121561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08630-BFAF-4E90-930A-EE4AD5643FAA}" type="datetimeFigureOut">
              <a:rPr lang="en-US" smtClean="0"/>
              <a:pPr/>
              <a:t>05/12/2022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7C104-A59D-44C3-8170-C4B18C8ABE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7019709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08630-BFAF-4E90-930A-EE4AD5643F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05/12/2022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7C104-A59D-44C3-8170-C4B18C8ABEB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3659746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08630-BFAF-4E90-930A-EE4AD5643F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05/12/2022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7C104-A59D-44C3-8170-C4B18C8ABEB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616006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08630-BFAF-4E90-930A-EE4AD5643F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05/12/2022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7C104-A59D-44C3-8170-C4B18C8ABEB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58248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08630-BFAF-4E90-930A-EE4AD5643F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05/12/2022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7C104-A59D-44C3-8170-C4B18C8ABEB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9481355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85600" y="274641"/>
            <a:ext cx="36576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800" y="274641"/>
            <a:ext cx="107696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08630-BFAF-4E90-930A-EE4AD5643F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05/12/2022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7C104-A59D-44C3-8170-C4B18C8ABEB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593722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08630-BFAF-4E90-930A-EE4AD5643F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05/12/2022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7C104-A59D-44C3-8170-C4B18C8ABEB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5913424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08630-BFAF-4E90-930A-EE4AD5643F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05/12/2022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7C104-A59D-44C3-8170-C4B18C8ABEB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3492330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08630-BFAF-4E90-930A-EE4AD5643F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05/12/2022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7C104-A59D-44C3-8170-C4B18C8ABEB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5332032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800" y="1600203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0" y="1600203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08630-BFAF-4E90-930A-EE4AD5643F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05/12/2022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7C104-A59D-44C3-8170-C4B18C8ABEB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77858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08630-BFAF-4E90-930A-EE4AD5643F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05/12/2022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7C104-A59D-44C3-8170-C4B18C8ABEB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908784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08630-BFAF-4E90-930A-EE4AD5643FAA}" type="datetimeFigureOut">
              <a:rPr lang="en-US" smtClean="0"/>
              <a:pPr/>
              <a:t>05/12/2022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7C104-A59D-44C3-8170-C4B18C8ABE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0948553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08630-BFAF-4E90-930A-EE4AD5643F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05/12/2022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7C104-A59D-44C3-8170-C4B18C8ABEB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7989541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08630-BFAF-4E90-930A-EE4AD5643F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05/12/2022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7C104-A59D-44C3-8170-C4B18C8ABEB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530251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08630-BFAF-4E90-930A-EE4AD5643F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05/12/2022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7C104-A59D-44C3-8170-C4B18C8ABEB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0893444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08630-BFAF-4E90-930A-EE4AD5643F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05/12/2022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7C104-A59D-44C3-8170-C4B18C8ABEB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0750257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08630-BFAF-4E90-930A-EE4AD5643F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05/12/2022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7C104-A59D-44C3-8170-C4B18C8ABEB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3059166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85600" y="274641"/>
            <a:ext cx="36576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800" y="274641"/>
            <a:ext cx="107696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08630-BFAF-4E90-930A-EE4AD5643F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05/12/2022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7C104-A59D-44C3-8170-C4B18C8ABEB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0468043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371601"/>
            <a:ext cx="104648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505200"/>
            <a:ext cx="85344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pPr/>
              <a:t>05/12/2022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914400" y="3398520"/>
            <a:ext cx="104648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83970788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pPr/>
              <a:t>05/12/2022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6569764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2362201"/>
            <a:ext cx="103632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4626865"/>
            <a:ext cx="103632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pPr/>
              <a:t>05/12/2022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975360" y="4599432"/>
            <a:ext cx="104648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1271117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73352"/>
            <a:ext cx="53848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73352"/>
            <a:ext cx="53848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pPr/>
              <a:t>05/12/2022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770012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08630-BFAF-4E90-930A-EE4AD5643FAA}" type="datetimeFigureOut">
              <a:rPr lang="en-US" smtClean="0"/>
              <a:pPr/>
              <a:t>05/12/2022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7C104-A59D-44C3-8170-C4B18C8ABE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5500471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76400"/>
            <a:ext cx="524256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438400"/>
            <a:ext cx="524256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39840" y="1676400"/>
            <a:ext cx="524256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9840" y="2438400"/>
            <a:ext cx="524256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pPr/>
              <a:t>05/12/2022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3741949" y="4045691"/>
            <a:ext cx="4709160" cy="1059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66772022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pPr/>
              <a:t>05/12/2022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8640717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pPr/>
              <a:t>05/12/2022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4197996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92080"/>
            <a:ext cx="2852928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2400" y="792080"/>
            <a:ext cx="7620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2130553"/>
            <a:ext cx="2852928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pPr/>
              <a:t>05/12/2022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912152" y="3579942"/>
            <a:ext cx="5577840" cy="211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14140038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92480"/>
            <a:ext cx="2856907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11480" y="838201"/>
            <a:ext cx="787252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133600"/>
            <a:ext cx="2852928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pPr/>
              <a:t>05/12/2022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3944811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pPr/>
              <a:t>05/12/2022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0235535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609600"/>
            <a:ext cx="27432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609600"/>
            <a:ext cx="80264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pPr/>
              <a:t>05/12/2022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8087478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590552" y="103188"/>
            <a:ext cx="10991849" cy="1314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00201"/>
            <a:ext cx="5384800" cy="21510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1"/>
            <a:ext cx="5384800" cy="21510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09600" y="3903663"/>
            <a:ext cx="5384800" cy="21526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7600" y="3903663"/>
            <a:ext cx="5384800" cy="21526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4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4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BB195F-C0C5-4615-A8A2-2E82FAC7635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8198956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5100" y="2130572"/>
            <a:ext cx="103618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743" y="3886200"/>
            <a:ext cx="853471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9C2538-1018-47C2-81C3-F10E382A7ED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63249797"/>
      </p:ext>
    </p:extLst>
  </p:cSld>
  <p:clrMapOvr>
    <a:masterClrMapping/>
  </p:clrMapOvr>
  <p:transition spd="slow"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98CF97-8DD2-415C-B275-5100CDAD8CF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73409471"/>
      </p:ext>
    </p:extLst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08630-BFAF-4E90-930A-EE4AD5643FAA}" type="datetimeFigureOut">
              <a:rPr lang="en-US" smtClean="0"/>
              <a:pPr/>
              <a:t>05/12/2022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7C104-A59D-44C3-8170-C4B18C8ABE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11607527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347" y="4407047"/>
            <a:ext cx="10363355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347" y="2906713"/>
            <a:ext cx="10363355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3069BB-5507-4610-9F95-F98F4E2EE6B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23356128"/>
      </p:ext>
    </p:extLst>
  </p:cSld>
  <p:clrMapOvr>
    <a:masterClrMapping/>
  </p:clrMapOvr>
  <p:transition spd="slow"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0067" y="1600206"/>
            <a:ext cx="541123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800" y="1600206"/>
            <a:ext cx="541123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FCC011-E7F9-49ED-8065-CF490650941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45145440"/>
      </p:ext>
    </p:extLst>
  </p:cSld>
  <p:clrMapOvr>
    <a:masterClrMapping/>
  </p:clrMapOvr>
  <p:transition spd="slow"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0067" y="1535113"/>
            <a:ext cx="538633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0067" y="2174875"/>
            <a:ext cx="538633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4144" y="1535113"/>
            <a:ext cx="538788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4144" y="2174875"/>
            <a:ext cx="538788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C0175F-B613-4151-918D-21E616EAC96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9543158"/>
      </p:ext>
    </p:extLst>
  </p:cSld>
  <p:clrMapOvr>
    <a:masterClrMapping/>
  </p:clrMapOvr>
  <p:transition spd="slow"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3319AA-C903-45F4-ABA8-916AAFC5FD4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83562587"/>
      </p:ext>
    </p:extLst>
  </p:cSld>
  <p:clrMapOvr>
    <a:masterClrMapping/>
  </p:clrMapOvr>
  <p:transition spd="slow"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24A546-3F54-4BA6-87EE-31DB77925BC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81960651"/>
      </p:ext>
    </p:extLst>
  </p:cSld>
  <p:clrMapOvr>
    <a:masterClrMapping/>
  </p:clrMapOvr>
  <p:transition spd="slow"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0067" y="273050"/>
            <a:ext cx="401056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927" y="273197"/>
            <a:ext cx="681500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0067" y="1435103"/>
            <a:ext cx="401056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1AA528-19C4-4429-B710-77604A1245D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07984321"/>
      </p:ext>
    </p:extLst>
  </p:cSld>
  <p:clrMapOvr>
    <a:masterClrMapping/>
  </p:clrMapOvr>
  <p:transition spd="slow"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0467" y="4800600"/>
            <a:ext cx="7314577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90467" y="612775"/>
            <a:ext cx="7314577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90467" y="5367338"/>
            <a:ext cx="7314577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F78A62-0A00-4442-9421-1F3A135BD81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82384509"/>
      </p:ext>
    </p:extLst>
  </p:cSld>
  <p:clrMapOvr>
    <a:masterClrMapping/>
  </p:clrMapOvr>
  <p:transition spd="slow"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434994-3A44-4C54-97B9-B243E7AA7E3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21740917"/>
      </p:ext>
    </p:extLst>
  </p:cSld>
  <p:clrMapOvr>
    <a:masterClrMapping/>
  </p:clrMapOvr>
  <p:transition spd="slow"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842" y="274785"/>
            <a:ext cx="2742188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10067" y="274785"/>
            <a:ext cx="8080274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0AA7F5-C0E1-4028-93D2-DB78A680DC9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94713712"/>
      </p:ext>
    </p:extLst>
  </p:cSld>
  <p:clrMapOvr>
    <a:masterClrMapping/>
  </p:clrMapOvr>
  <p:transition spd="slow"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08630-BFAF-4E90-930A-EE4AD5643F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7C104-A59D-44C3-8170-C4B18C8ABEB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795637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08630-BFAF-4E90-930A-EE4AD5643FAA}" type="datetimeFigureOut">
              <a:rPr lang="en-US" smtClean="0"/>
              <a:pPr/>
              <a:t>05/12/2022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7C104-A59D-44C3-8170-C4B18C8ABE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02578372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08630-BFAF-4E90-930A-EE4AD5643F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7C104-A59D-44C3-8170-C4B18C8ABEB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25593654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08630-BFAF-4E90-930A-EE4AD5643F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7C104-A59D-44C3-8170-C4B18C8ABEB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3315018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08630-BFAF-4E90-930A-EE4AD5643F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7C104-A59D-44C3-8170-C4B18C8ABEB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3128252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08630-BFAF-4E90-930A-EE4AD5643F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7C104-A59D-44C3-8170-C4B18C8ABEB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0235212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08630-BFAF-4E90-930A-EE4AD5643F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7C104-A59D-44C3-8170-C4B18C8ABEB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01975665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08630-BFAF-4E90-930A-EE4AD5643F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7C104-A59D-44C3-8170-C4B18C8ABEB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87418172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08630-BFAF-4E90-930A-EE4AD5643F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7C104-A59D-44C3-8170-C4B18C8ABEB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3128057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08630-BFAF-4E90-930A-EE4AD5643F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7C104-A59D-44C3-8170-C4B18C8ABEB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17229963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08630-BFAF-4E90-930A-EE4AD5643F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7C104-A59D-44C3-8170-C4B18C8ABEB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74103929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08630-BFAF-4E90-930A-EE4AD5643F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7C104-A59D-44C3-8170-C4B18C8ABEB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069027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08630-BFAF-4E90-930A-EE4AD5643FAA}" type="datetimeFigureOut">
              <a:rPr lang="en-US" smtClean="0"/>
              <a:pPr/>
              <a:t>05/12/2022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7C104-A59D-44C3-8170-C4B18C8ABE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912959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slideLayout" Target="../slideLayouts/slideLayout67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0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408630-BFAF-4E90-930A-EE4AD5643FAA}" type="datetimeFigureOut">
              <a:rPr lang="en-US" smtClean="0"/>
              <a:pPr/>
              <a:t>05/12/2022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87C104-A59D-44C3-8170-C4B18C8ABE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62654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408630-BFAF-4E90-930A-EE4AD5643F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05/12/2022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87C104-A59D-44C3-8170-C4B18C8ABEB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996944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408630-BFAF-4E90-930A-EE4AD5643F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05/12/2022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87C104-A59D-44C3-8170-C4B18C8ABEB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302065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408630-BFAF-4E90-930A-EE4AD5643F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05/12/2022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87C104-A59D-44C3-8170-C4B18C8ABEB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1592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408630-BFAF-4E90-930A-EE4AD5643F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05/12/2022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87C104-A59D-44C3-8170-C4B18C8ABEB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23926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12192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109728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12192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18288"/>
            <a:ext cx="3860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3B526A92-8AAF-4BF0-85FE-B336BF0F8D2D}" type="datetimeFigureOut">
              <a:rPr lang="en-US" smtClean="0"/>
              <a:pPr/>
              <a:t>05/12/2022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0" y="18288"/>
            <a:ext cx="54864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60000" y="18288"/>
            <a:ext cx="14224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52AF2F91-6C79-4775-9E01-5F8EDCA63F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5756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10067" y="274638"/>
            <a:ext cx="10971866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0067" y="1600206"/>
            <a:ext cx="10971866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10067" y="6245225"/>
            <a:ext cx="2844904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 smtClean="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6199" y="6245225"/>
            <a:ext cx="3859607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 smtClean="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029" y="6245225"/>
            <a:ext cx="2844904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 smtClean="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F711242-4E52-419C-9A3B-D13D98DB78CB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889846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</p:sldLayoutIdLst>
  <p:transition spd="slow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408630-BFAF-4E90-930A-EE4AD5643F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87C104-A59D-44C3-8170-C4B18C8ABEB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546099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6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6" Type="http://schemas.openxmlformats.org/officeDocument/2006/relationships/image" Target="../media/image6.png"/><Relationship Id="rId5" Type="http://schemas.microsoft.com/office/2007/relationships/media" Target="../media/media7.mp3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6" Type="http://schemas.openxmlformats.org/officeDocument/2006/relationships/image" Target="../media/image6.png"/><Relationship Id="rId5" Type="http://schemas.microsoft.com/office/2007/relationships/media" Target="../media/media8.mp3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79.xml"/><Relationship Id="rId4" Type="http://schemas.openxmlformats.org/officeDocument/2006/relationships/image" Target="../media/image15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6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media" Target="../media/media4.mp3"/><Relationship Id="rId3" Type="http://schemas.openxmlformats.org/officeDocument/2006/relationships/image" Target="../media/image5.png"/><Relationship Id="rId7" Type="http://schemas.microsoft.com/office/2007/relationships/media" Target="../media/media3.mp3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6" Type="http://schemas.microsoft.com/office/2007/relationships/media" Target="../media/media2.mp3"/><Relationship Id="rId11" Type="http://schemas.microsoft.com/office/2007/relationships/media" Target="../media/media6.mp3"/><Relationship Id="rId5" Type="http://schemas.openxmlformats.org/officeDocument/2006/relationships/image" Target="../media/image6.png"/><Relationship Id="rId4" Type="http://schemas.microsoft.com/office/2007/relationships/media" Target="../media/media1.mp3"/><Relationship Id="rId9" Type="http://schemas.microsoft.com/office/2007/relationships/media" Target="../media/media5.mp3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 descr="33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8" y="5029200"/>
            <a:ext cx="1929804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4" descr="33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21294" y="5029200"/>
            <a:ext cx="2335996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5" descr="33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780" y="5029200"/>
            <a:ext cx="1725928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6" descr="33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67357" y="5029200"/>
            <a:ext cx="1727485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7" descr="33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85936" y="5029200"/>
            <a:ext cx="1727485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8" descr="33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03354" y="5029200"/>
            <a:ext cx="1727485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9" descr="33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23488" y="5029200"/>
            <a:ext cx="1727485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10" descr="33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042064" y="5029200"/>
            <a:ext cx="1727485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11" descr="33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159483" y="5029200"/>
            <a:ext cx="1727485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9" name="WordArt 19"/>
          <p:cNvSpPr>
            <a:spLocks noChangeArrowheads="1" noChangeShapeType="1" noTextEdit="1"/>
          </p:cNvSpPr>
          <p:nvPr/>
        </p:nvSpPr>
        <p:spPr bwMode="auto">
          <a:xfrm>
            <a:off x="2743745" y="1752600"/>
            <a:ext cx="6399477" cy="141605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3600" b="1" kern="10">
              <a:ln w="9525">
                <a:solidFill>
                  <a:srgbClr val="FF6600"/>
                </a:solidFill>
                <a:round/>
                <a:headEnd/>
                <a:tailEnd/>
              </a:ln>
              <a:solidFill>
                <a:srgbClr val="800000"/>
              </a:soli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2060" name="AutoShape 16" descr="Hiển thị IMG_1312.JPG"/>
          <p:cNvSpPr>
            <a:spLocks noChangeAspect="1" noChangeArrowheads="1"/>
          </p:cNvSpPr>
          <p:nvPr/>
        </p:nvSpPr>
        <p:spPr bwMode="auto">
          <a:xfrm>
            <a:off x="206991" y="-144463"/>
            <a:ext cx="406192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3168650"/>
            <a:ext cx="12064181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6600" kern="10" cap="all" dirty="0">
                <a:ln w="9000" cmpd="sng">
                  <a:solidFill>
                    <a:srgbClr val="000000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/>
                <a:cs typeface="Times New Roman"/>
              </a:rPr>
              <a:t>WELCOME TO OUR </a:t>
            </a:r>
            <a:r>
              <a:rPr lang="en-US" sz="6600" kern="10" cap="all" dirty="0" smtClean="0">
                <a:ln w="9000" cmpd="sng">
                  <a:solidFill>
                    <a:srgbClr val="000000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/>
                <a:cs typeface="Times New Roman"/>
              </a:rPr>
              <a:t>CLASS 9 </a:t>
            </a:r>
            <a:endParaRPr lang="en-US" sz="6600" cap="all" dirty="0">
              <a:ln w="9000" cmpd="sng">
                <a:solidFill>
                  <a:srgbClr val="000000">
                    <a:shade val="50000"/>
                    <a:satMod val="120000"/>
                  </a:srgbClr>
                </a:solidFill>
                <a:prstDash val="solid"/>
              </a:ln>
              <a:solidFill>
                <a:srgbClr val="7030A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8739837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55" y="10510"/>
            <a:ext cx="8604023" cy="17564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47295" y="2014763"/>
            <a:ext cx="9270124" cy="452470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576664" y="2103266"/>
            <a:ext cx="21894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(me is weak)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804664" y="3058133"/>
            <a:ext cx="21894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(you is weak)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181859" y="4640466"/>
            <a:ext cx="31828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(him is weak)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033421" y="5163686"/>
            <a:ext cx="21894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(us is weak)</a:t>
            </a:r>
          </a:p>
        </p:txBody>
      </p:sp>
      <p:sp>
        <p:nvSpPr>
          <p:cNvPr id="23" name="Oval 22">
            <a:extLst>
              <a:ext uri="{FF2B5EF4-FFF2-40B4-BE49-F238E27FC236}">
                <a16:creationId xmlns="" xmlns:a16="http://schemas.microsoft.com/office/drawing/2014/main" id="{027D6A5B-811E-41AF-8263-237DD67B8661}"/>
              </a:ext>
            </a:extLst>
          </p:cNvPr>
          <p:cNvSpPr/>
          <p:nvPr/>
        </p:nvSpPr>
        <p:spPr>
          <a:xfrm>
            <a:off x="3872628" y="2509284"/>
            <a:ext cx="816329" cy="697361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="" xmlns:a16="http://schemas.microsoft.com/office/drawing/2014/main" id="{027D6A5B-811E-41AF-8263-237DD67B8661}"/>
              </a:ext>
            </a:extLst>
          </p:cNvPr>
          <p:cNvSpPr/>
          <p:nvPr/>
        </p:nvSpPr>
        <p:spPr>
          <a:xfrm>
            <a:off x="5247772" y="3588735"/>
            <a:ext cx="816329" cy="697361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="" xmlns:a16="http://schemas.microsoft.com/office/drawing/2014/main" id="{027D6A5B-811E-41AF-8263-237DD67B8661}"/>
              </a:ext>
            </a:extLst>
          </p:cNvPr>
          <p:cNvSpPr/>
          <p:nvPr/>
        </p:nvSpPr>
        <p:spPr>
          <a:xfrm>
            <a:off x="3387075" y="4024486"/>
            <a:ext cx="893717" cy="697361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="" xmlns:a16="http://schemas.microsoft.com/office/drawing/2014/main" id="{027D6A5B-811E-41AF-8263-237DD67B8661}"/>
              </a:ext>
            </a:extLst>
          </p:cNvPr>
          <p:cNvSpPr/>
          <p:nvPr/>
        </p:nvSpPr>
        <p:spPr>
          <a:xfrm>
            <a:off x="5380712" y="5665764"/>
            <a:ext cx="800561" cy="697360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11 Track 11-1.mp3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5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9774621" y="58392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57952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1" dur="6456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6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  <p:bldLst>
      <p:bldP spid="9" grpId="0"/>
      <p:bldP spid="11" grpId="0"/>
      <p:bldP spid="14" grpId="0"/>
      <p:bldP spid="15" grpId="0"/>
      <p:bldP spid="23" grpId="0" animBg="1"/>
      <p:bldP spid="24" grpId="0" animBg="1"/>
      <p:bldP spid="25" grpId="0" animBg="1"/>
      <p:bldP spid="2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2510" y="134006"/>
            <a:ext cx="7673139" cy="111208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8281" y="1137709"/>
            <a:ext cx="6658601" cy="485981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407310" y="2232843"/>
            <a:ext cx="4885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179192" y="2526389"/>
            <a:ext cx="4523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323665" y="3651701"/>
            <a:ext cx="2318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723942" y="3591743"/>
            <a:ext cx="2318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436699" y="4086012"/>
            <a:ext cx="2318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180106" y="4387684"/>
            <a:ext cx="2318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427421" y="4418461"/>
            <a:ext cx="3521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753670" y="5483235"/>
            <a:ext cx="2318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478540" y="5474307"/>
            <a:ext cx="2318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4330E24C-D3C7-429E-B99C-B25280853BBB}"/>
              </a:ext>
            </a:extLst>
          </p:cNvPr>
          <p:cNvSpPr/>
          <p:nvPr/>
        </p:nvSpPr>
        <p:spPr>
          <a:xfrm>
            <a:off x="998581" y="6154681"/>
            <a:ext cx="810337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5b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.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Work in pairs.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Practise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the exchanges above.</a:t>
            </a:r>
          </a:p>
        </p:txBody>
      </p:sp>
      <p:pic>
        <p:nvPicPr>
          <p:cNvPr id="4" name="12 Track 12-1.mp3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5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9627476" y="64963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60514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7" dur="5510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/>
          <p:cNvGrpSpPr/>
          <p:nvPr/>
        </p:nvGrpSpPr>
        <p:grpSpPr>
          <a:xfrm>
            <a:off x="3503712" y="2780929"/>
            <a:ext cx="5181965" cy="2795659"/>
            <a:chOff x="2294917" y="2751433"/>
            <a:chExt cx="3886474" cy="2795659"/>
          </a:xfrm>
          <a:solidFill>
            <a:srgbClr val="00B050"/>
          </a:solidFill>
        </p:grpSpPr>
        <p:cxnSp>
          <p:nvCxnSpPr>
            <p:cNvPr id="33" name="Straight Arrow Connector 32"/>
            <p:cNvCxnSpPr/>
            <p:nvPr/>
          </p:nvCxnSpPr>
          <p:spPr>
            <a:xfrm flipV="1">
              <a:off x="4887205" y="3188126"/>
              <a:ext cx="940020" cy="367317"/>
            </a:xfrm>
            <a:prstGeom prst="straightConnector1">
              <a:avLst/>
            </a:prstGeom>
            <a:grpFill/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>
              <a:cxnSpLocks/>
            </p:cNvCxnSpPr>
            <p:nvPr/>
          </p:nvCxnSpPr>
          <p:spPr>
            <a:xfrm>
              <a:off x="5337768" y="4106932"/>
              <a:ext cx="843623" cy="0"/>
            </a:xfrm>
            <a:prstGeom prst="straightConnector1">
              <a:avLst/>
            </a:prstGeom>
            <a:grpFill/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 flipH="1">
              <a:off x="2755916" y="4551007"/>
              <a:ext cx="820400" cy="648697"/>
            </a:xfrm>
            <a:prstGeom prst="straightConnector1">
              <a:avLst/>
            </a:prstGeom>
            <a:grpFill/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/>
            <p:nvPr/>
          </p:nvCxnSpPr>
          <p:spPr>
            <a:xfrm flipH="1" flipV="1">
              <a:off x="2294917" y="4323216"/>
              <a:ext cx="691382" cy="51247"/>
            </a:xfrm>
            <a:prstGeom prst="straightConnector1">
              <a:avLst/>
            </a:prstGeom>
            <a:grpFill/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Straight Arrow Connector 3"/>
            <p:cNvCxnSpPr/>
            <p:nvPr/>
          </p:nvCxnSpPr>
          <p:spPr>
            <a:xfrm flipH="1" flipV="1">
              <a:off x="2640608" y="3543520"/>
              <a:ext cx="663201" cy="271871"/>
            </a:xfrm>
            <a:prstGeom prst="straightConnector1">
              <a:avLst/>
            </a:prstGeom>
            <a:grpFill/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/>
            <p:nvPr/>
          </p:nvCxnSpPr>
          <p:spPr>
            <a:xfrm>
              <a:off x="4314912" y="4701609"/>
              <a:ext cx="0" cy="845483"/>
            </a:xfrm>
            <a:prstGeom prst="straightConnector1">
              <a:avLst/>
            </a:prstGeom>
            <a:grpFill/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/>
            <p:nvPr/>
          </p:nvCxnSpPr>
          <p:spPr>
            <a:xfrm>
              <a:off x="5120769" y="4551007"/>
              <a:ext cx="706456" cy="648697"/>
            </a:xfrm>
            <a:prstGeom prst="straightConnector1">
              <a:avLst/>
            </a:prstGeom>
            <a:grpFill/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/>
            <p:cNvCxnSpPr>
              <a:stCxn id="2" idx="6"/>
            </p:cNvCxnSpPr>
            <p:nvPr/>
          </p:nvCxnSpPr>
          <p:spPr>
            <a:xfrm flipV="1">
              <a:off x="4314912" y="2796097"/>
              <a:ext cx="83781" cy="392029"/>
            </a:xfrm>
            <a:prstGeom prst="straightConnector1">
              <a:avLst/>
            </a:prstGeom>
            <a:grpFill/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Arrow Connector 51"/>
            <p:cNvCxnSpPr/>
            <p:nvPr/>
          </p:nvCxnSpPr>
          <p:spPr>
            <a:xfrm flipH="1" flipV="1">
              <a:off x="3118094" y="2751433"/>
              <a:ext cx="616983" cy="804010"/>
            </a:xfrm>
            <a:prstGeom prst="straightConnector1">
              <a:avLst/>
            </a:prstGeom>
            <a:grpFill/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" name="7-Point Star 1"/>
            <p:cNvSpPr/>
            <p:nvPr/>
          </p:nvSpPr>
          <p:spPr>
            <a:xfrm>
              <a:off x="2905696" y="3188126"/>
              <a:ext cx="2818432" cy="1854546"/>
            </a:xfrm>
            <a:prstGeom prst="star7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0" rIns="0" bIns="0" rtlCol="0" anchor="ctr"/>
            <a:lstStyle/>
            <a:p>
              <a:pPr algn="ctr"/>
              <a:r>
                <a:rPr lang="en-US" sz="3200" b="1" dirty="0">
                  <a:ln w="12700">
                    <a:noFill/>
                  </a:ln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Adjectives</a:t>
              </a:r>
            </a:p>
          </p:txBody>
        </p:sp>
      </p:grpSp>
      <p:sp>
        <p:nvSpPr>
          <p:cNvPr id="10" name="Oval 9"/>
          <p:cNvSpPr/>
          <p:nvPr/>
        </p:nvSpPr>
        <p:spPr>
          <a:xfrm>
            <a:off x="5045104" y="1693428"/>
            <a:ext cx="3168352" cy="1080120"/>
          </a:xfrm>
          <a:prstGeom prst="ellipse">
            <a:avLst/>
          </a:prstGeom>
          <a:solidFill>
            <a:srgbClr val="00B050"/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32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modern</a:t>
            </a:r>
            <a:endParaRPr lang="en-US" sz="3200" dirty="0">
              <a:solidFill>
                <a:prstClr val="white"/>
              </a:solidFill>
            </a:endParaRPr>
          </a:p>
        </p:txBody>
      </p:sp>
      <p:sp>
        <p:nvSpPr>
          <p:cNvPr id="26" name="Oval 25"/>
          <p:cNvSpPr/>
          <p:nvPr/>
        </p:nvSpPr>
        <p:spPr>
          <a:xfrm>
            <a:off x="8122280" y="2334707"/>
            <a:ext cx="3163131" cy="1126825"/>
          </a:xfrm>
          <a:prstGeom prst="ellipse">
            <a:avLst/>
          </a:prstGeom>
          <a:solidFill>
            <a:srgbClr val="00B050"/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32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busy</a:t>
            </a:r>
            <a:endParaRPr lang="en-US" sz="3200" dirty="0">
              <a:solidFill>
                <a:prstClr val="white"/>
              </a:solidFill>
            </a:endParaRPr>
          </a:p>
        </p:txBody>
      </p:sp>
      <p:sp>
        <p:nvSpPr>
          <p:cNvPr id="36" name="Oval 35"/>
          <p:cNvSpPr/>
          <p:nvPr/>
        </p:nvSpPr>
        <p:spPr>
          <a:xfrm>
            <a:off x="8864806" y="3573016"/>
            <a:ext cx="3305632" cy="1126825"/>
          </a:xfrm>
          <a:prstGeom prst="ellipse">
            <a:avLst/>
          </a:prstGeom>
          <a:solidFill>
            <a:srgbClr val="00B050"/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32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fashionable</a:t>
            </a:r>
            <a:endParaRPr lang="en-US" sz="3200" dirty="0">
              <a:solidFill>
                <a:prstClr val="white"/>
              </a:solidFill>
            </a:endParaRPr>
          </a:p>
        </p:txBody>
      </p:sp>
      <p:sp>
        <p:nvSpPr>
          <p:cNvPr id="37" name="Oval 36"/>
          <p:cNvSpPr/>
          <p:nvPr/>
        </p:nvSpPr>
        <p:spPr>
          <a:xfrm>
            <a:off x="8303877" y="5123139"/>
            <a:ext cx="3663808" cy="1126825"/>
          </a:xfrm>
          <a:prstGeom prst="ellipse">
            <a:avLst/>
          </a:prstGeom>
          <a:solidFill>
            <a:srgbClr val="00B050"/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3200" b="1" spc="-18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polluted</a:t>
            </a:r>
            <a:endParaRPr lang="en-US" sz="3200" spc="-180" dirty="0">
              <a:solidFill>
                <a:prstClr val="white"/>
              </a:solidFill>
            </a:endParaRPr>
          </a:p>
        </p:txBody>
      </p:sp>
      <p:sp>
        <p:nvSpPr>
          <p:cNvPr id="38" name="Oval 37"/>
          <p:cNvSpPr/>
          <p:nvPr/>
        </p:nvSpPr>
        <p:spPr>
          <a:xfrm>
            <a:off x="4373937" y="5661351"/>
            <a:ext cx="3757909" cy="1126825"/>
          </a:xfrm>
          <a:prstGeom prst="ellipse">
            <a:avLst/>
          </a:prstGeom>
          <a:solidFill>
            <a:srgbClr val="00B050"/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3200" b="1" spc="-16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exciting</a:t>
            </a:r>
            <a:endParaRPr lang="en-US" sz="3200" spc="-160" dirty="0">
              <a:solidFill>
                <a:prstClr val="white"/>
              </a:solidFill>
            </a:endParaRPr>
          </a:p>
        </p:txBody>
      </p:sp>
      <p:sp>
        <p:nvSpPr>
          <p:cNvPr id="40" name="Oval 39"/>
          <p:cNvSpPr/>
          <p:nvPr/>
        </p:nvSpPr>
        <p:spPr>
          <a:xfrm>
            <a:off x="576118" y="2682938"/>
            <a:ext cx="3211789" cy="1080120"/>
          </a:xfrm>
          <a:prstGeom prst="ellipse">
            <a:avLst/>
          </a:prstGeom>
          <a:solidFill>
            <a:srgbClr val="00B050"/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3200" b="1" spc="-1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historical</a:t>
            </a:r>
            <a:endParaRPr lang="en-US" sz="3200" spc="-100" dirty="0">
              <a:solidFill>
                <a:prstClr val="white"/>
              </a:solidFill>
            </a:endParaRPr>
          </a:p>
        </p:txBody>
      </p:sp>
      <p:sp>
        <p:nvSpPr>
          <p:cNvPr id="41" name="Oval 40"/>
          <p:cNvSpPr/>
          <p:nvPr/>
        </p:nvSpPr>
        <p:spPr>
          <a:xfrm>
            <a:off x="1017428" y="5213036"/>
            <a:ext cx="3124809" cy="1126825"/>
          </a:xfrm>
          <a:prstGeom prst="ellipse">
            <a:avLst/>
          </a:prstGeom>
          <a:solidFill>
            <a:srgbClr val="00B050"/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3200" b="1" spc="-15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expensive</a:t>
            </a:r>
            <a:endParaRPr lang="en-US" sz="3200" spc="-150" dirty="0">
              <a:solidFill>
                <a:prstClr val="white"/>
              </a:solidFill>
            </a:endParaRPr>
          </a:p>
        </p:txBody>
      </p:sp>
      <p:sp>
        <p:nvSpPr>
          <p:cNvPr id="42" name="Oval 41"/>
          <p:cNvSpPr/>
          <p:nvPr/>
        </p:nvSpPr>
        <p:spPr>
          <a:xfrm>
            <a:off x="271577" y="3932986"/>
            <a:ext cx="3132282" cy="953666"/>
          </a:xfrm>
          <a:prstGeom prst="ellipse">
            <a:avLst/>
          </a:prstGeom>
          <a:solidFill>
            <a:srgbClr val="00B050"/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32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convenient</a:t>
            </a:r>
            <a:endParaRPr lang="en-US" sz="3200" dirty="0">
              <a:solidFill>
                <a:prstClr val="white"/>
              </a:solidFill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86656" y="908721"/>
            <a:ext cx="11546544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1. The </a:t>
            </a:r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Adjectives connected with cities and city life: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51" name="Oval 50"/>
          <p:cNvSpPr/>
          <p:nvPr/>
        </p:nvSpPr>
        <p:spPr>
          <a:xfrm>
            <a:off x="2745918" y="1933858"/>
            <a:ext cx="2122669" cy="792088"/>
          </a:xfrm>
          <a:prstGeom prst="ellipse">
            <a:avLst/>
          </a:prstGeom>
          <a:solidFill>
            <a:srgbClr val="00B050"/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3200" b="1" spc="-1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…</a:t>
            </a:r>
            <a:endParaRPr lang="en-US" sz="3200" spc="-100" dirty="0">
              <a:solidFill>
                <a:prstClr val="white"/>
              </a:solidFill>
            </a:endParaRPr>
          </a:p>
        </p:txBody>
      </p:sp>
      <p:sp>
        <p:nvSpPr>
          <p:cNvPr id="28" name="WordArt 6"/>
          <p:cNvSpPr>
            <a:spLocks noChangeArrowheads="1" noChangeShapeType="1" noTextEdit="1"/>
          </p:cNvSpPr>
          <p:nvPr/>
        </p:nvSpPr>
        <p:spPr bwMode="auto">
          <a:xfrm>
            <a:off x="4381364" y="156517"/>
            <a:ext cx="3994346" cy="63843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843"/>
              </a:avLst>
            </a:prstTxWarp>
          </a:bodyPr>
          <a:lstStyle/>
          <a:p>
            <a:pPr algn="ctr"/>
            <a:r>
              <a:rPr lang="en-US" sz="3600" b="1" kern="10" smtClean="0">
                <a:ln w="254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Consolidation</a:t>
            </a:r>
            <a:endParaRPr lang="en-US" sz="3600" b="1" kern="10">
              <a:ln w="25400">
                <a:solidFill>
                  <a:srgbClr val="FF0000"/>
                </a:solidFill>
                <a:round/>
                <a:headEnd/>
                <a:tailEnd/>
              </a:ln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84822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6" grpId="0" animBg="1"/>
      <p:bldP spid="36" grpId="0" animBg="1"/>
      <p:bldP spid="37" grpId="0" animBg="1"/>
      <p:bldP spid="38" grpId="0" animBg="1"/>
      <p:bldP spid="40" grpId="0" animBg="1"/>
      <p:bldP spid="41" grpId="0" animBg="1"/>
      <p:bldP spid="42" grpId="0" animBg="1"/>
      <p:bldP spid="5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PARK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00" y="5097464"/>
            <a:ext cx="3048000" cy="176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" descr="PARK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29200" y="5767388"/>
            <a:ext cx="3181350" cy="1090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4" descr="PARK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749800"/>
            <a:ext cx="3505200" cy="210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8" name="WordArt 6"/>
          <p:cNvSpPr>
            <a:spLocks noChangeArrowheads="1" noChangeShapeType="1" noTextEdit="1"/>
          </p:cNvSpPr>
          <p:nvPr/>
        </p:nvSpPr>
        <p:spPr bwMode="auto">
          <a:xfrm>
            <a:off x="3657601" y="533400"/>
            <a:ext cx="3998913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843"/>
              </a:avLst>
            </a:prstTxWarp>
          </a:bodyPr>
          <a:lstStyle/>
          <a:p>
            <a:pPr algn="ctr"/>
            <a:r>
              <a:rPr lang="en-US" sz="3600" b="1" kern="10" smtClean="0">
                <a:ln w="254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Consolidation</a:t>
            </a:r>
            <a:endParaRPr lang="en-US" sz="3600" b="1" kern="10">
              <a:ln w="25400">
                <a:solidFill>
                  <a:srgbClr val="FF0000"/>
                </a:solidFill>
                <a:round/>
                <a:headEnd/>
                <a:tailEnd/>
              </a:ln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1610818" y="1533986"/>
            <a:ext cx="7795913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>
              <a:lnSpc>
                <a:spcPct val="150000"/>
              </a:lnSpc>
              <a:spcBef>
                <a:spcPct val="50000"/>
              </a:spcBef>
            </a:pPr>
            <a:r>
              <a:rPr lang="en-US" alt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Stress on pronouns in sentences</a:t>
            </a: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2389294" y="2282643"/>
            <a:ext cx="7276929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>
              <a:lnSpc>
                <a:spcPct val="150000"/>
              </a:lnSpc>
              <a:spcBef>
                <a:spcPct val="50000"/>
              </a:spcBef>
            </a:pPr>
            <a:r>
              <a:rPr lang="en-US" altLang="en-US" sz="3600" b="1" smtClean="0">
                <a:latin typeface="Times New Roman" pitchFamily="18" charset="0"/>
                <a:cs typeface="Times New Roman" pitchFamily="18" charset="0"/>
              </a:rPr>
              <a:t>- A pronoun is stressed because :</a:t>
            </a: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3276599" y="2960516"/>
            <a:ext cx="7276929" cy="823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>
              <a:lnSpc>
                <a:spcPct val="150000"/>
              </a:lnSpc>
              <a:spcBef>
                <a:spcPct val="50000"/>
              </a:spcBef>
            </a:pPr>
            <a:r>
              <a:rPr lang="en-US" altLang="en-US" sz="3600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+ It’s especially important</a:t>
            </a: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3276600" y="3560876"/>
            <a:ext cx="7276929" cy="823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>
              <a:lnSpc>
                <a:spcPct val="150000"/>
              </a:lnSpc>
              <a:spcBef>
                <a:spcPct val="50000"/>
              </a:spcBef>
            </a:pPr>
            <a:r>
              <a:rPr lang="en-US" altLang="en-US" sz="3600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+ We want to show a contrast</a:t>
            </a:r>
          </a:p>
        </p:txBody>
      </p:sp>
    </p:spTree>
    <p:extLst>
      <p:ext uri="{BB962C8B-B14F-4D97-AF65-F5344CB8AC3E}">
        <p14:creationId xmlns:p14="http://schemas.microsoft.com/office/powerpoint/2010/main" xmlns="" val="1985395487"/>
      </p:ext>
    </p:extLst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PARK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00" y="5097464"/>
            <a:ext cx="3048000" cy="176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" descr="PARK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29200" y="5767388"/>
            <a:ext cx="3181350" cy="1090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4" descr="PARK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749800"/>
            <a:ext cx="3505200" cy="210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1" name="Text Box 5"/>
          <p:cNvSpPr txBox="1">
            <a:spLocks noChangeArrowheads="1"/>
          </p:cNvSpPr>
          <p:nvPr/>
        </p:nvSpPr>
        <p:spPr bwMode="auto">
          <a:xfrm>
            <a:off x="1869141" y="1547339"/>
            <a:ext cx="8610600" cy="3323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50000"/>
              </a:spcBef>
              <a:buFont typeface="Wingdings" panose="05000000000000000000" pitchFamily="2" charset="2"/>
              <a:buAutoNum type="arabicPeriod"/>
            </a:pPr>
            <a:r>
              <a:rPr lang="en-US" altLang="en-US" sz="2800" b="1" smtClean="0">
                <a:solidFill>
                  <a:srgbClr val="44546A"/>
                </a:solidFill>
                <a:latin typeface="Times New Roman" pitchFamily="18" charset="0"/>
                <a:cs typeface="Times New Roman" pitchFamily="18" charset="0"/>
              </a:rPr>
              <a:t>Learn by heart the new words.</a:t>
            </a:r>
          </a:p>
          <a:p>
            <a:pPr>
              <a:lnSpc>
                <a:spcPct val="150000"/>
              </a:lnSpc>
              <a:spcBef>
                <a:spcPct val="50000"/>
              </a:spcBef>
              <a:buFont typeface="Wingdings" panose="05000000000000000000" pitchFamily="2" charset="2"/>
              <a:buAutoNum type="arabicPeriod"/>
            </a:pPr>
            <a:r>
              <a:rPr lang="en-US" altLang="en-US" sz="2800" b="1" smtClean="0">
                <a:solidFill>
                  <a:srgbClr val="44546A"/>
                </a:solidFill>
                <a:latin typeface="Times New Roman" pitchFamily="18" charset="0"/>
                <a:cs typeface="Times New Roman" pitchFamily="18" charset="0"/>
              </a:rPr>
              <a:t>Practise the pronunciation at home</a:t>
            </a:r>
          </a:p>
          <a:p>
            <a:pPr marL="0" indent="0">
              <a:lnSpc>
                <a:spcPct val="150000"/>
              </a:lnSpc>
              <a:spcBef>
                <a:spcPct val="50000"/>
              </a:spcBef>
            </a:pPr>
            <a:r>
              <a:rPr lang="en-US" altLang="en-US" sz="2800" b="1" smtClean="0">
                <a:solidFill>
                  <a:srgbClr val="44546A"/>
                </a:solidFill>
                <a:latin typeface="Times New Roman" pitchFamily="18" charset="0"/>
                <a:cs typeface="Times New Roman" pitchFamily="18" charset="0"/>
              </a:rPr>
              <a:t>3.Do the exercises in the notebooks</a:t>
            </a:r>
          </a:p>
          <a:p>
            <a:pPr marL="0" indent="0">
              <a:lnSpc>
                <a:spcPct val="150000"/>
              </a:lnSpc>
              <a:spcBef>
                <a:spcPct val="50000"/>
              </a:spcBef>
            </a:pPr>
            <a:r>
              <a:rPr lang="en-US" altLang="en-US" sz="2800" b="1" smtClean="0">
                <a:solidFill>
                  <a:srgbClr val="44546A"/>
                </a:solidFill>
                <a:latin typeface="Times New Roman" pitchFamily="18" charset="0"/>
                <a:cs typeface="Times New Roman" pitchFamily="18" charset="0"/>
              </a:rPr>
              <a:t>4.Prepare Unit 2 : A Closer look 2.</a:t>
            </a:r>
          </a:p>
        </p:txBody>
      </p:sp>
      <p:sp>
        <p:nvSpPr>
          <p:cNvPr id="13318" name="WordArt 6"/>
          <p:cNvSpPr>
            <a:spLocks noChangeArrowheads="1" noChangeShapeType="1" noTextEdit="1"/>
          </p:cNvSpPr>
          <p:nvPr/>
        </p:nvSpPr>
        <p:spPr bwMode="auto">
          <a:xfrm>
            <a:off x="3657601" y="533400"/>
            <a:ext cx="3998913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843"/>
              </a:avLst>
            </a:prstTxWarp>
          </a:bodyPr>
          <a:lstStyle/>
          <a:p>
            <a:pPr algn="ctr"/>
            <a:r>
              <a:rPr lang="en-US" sz="3600" b="1" kern="10">
                <a:ln w="254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Homework</a:t>
            </a:r>
          </a:p>
        </p:txBody>
      </p:sp>
    </p:spTree>
    <p:extLst>
      <p:ext uri="{BB962C8B-B14F-4D97-AF65-F5344CB8AC3E}">
        <p14:creationId xmlns:p14="http://schemas.microsoft.com/office/powerpoint/2010/main" xmlns="" val="4203459055"/>
      </p:ext>
    </p:extLst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 descr="33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8" y="5029200"/>
            <a:ext cx="1929804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4" descr="33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21294" y="5029200"/>
            <a:ext cx="2335996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5" descr="33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780" y="5029200"/>
            <a:ext cx="1725928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6" descr="33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67357" y="5029200"/>
            <a:ext cx="1727485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7" descr="33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85936" y="5029200"/>
            <a:ext cx="1727485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8" descr="33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03354" y="5029200"/>
            <a:ext cx="1727485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9" descr="33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23488" y="5029200"/>
            <a:ext cx="1727485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10" descr="33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042064" y="5029200"/>
            <a:ext cx="1727485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11" descr="33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159483" y="5029200"/>
            <a:ext cx="1727485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9" name="WordArt 19"/>
          <p:cNvSpPr>
            <a:spLocks noChangeArrowheads="1" noChangeShapeType="1" noTextEdit="1"/>
          </p:cNvSpPr>
          <p:nvPr/>
        </p:nvSpPr>
        <p:spPr bwMode="auto">
          <a:xfrm>
            <a:off x="2743745" y="1752600"/>
            <a:ext cx="6399477" cy="141605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3600" b="1" kern="10">
              <a:ln w="9525">
                <a:solidFill>
                  <a:srgbClr val="FF6600"/>
                </a:solidFill>
                <a:round/>
                <a:headEnd/>
                <a:tailEnd/>
              </a:ln>
              <a:solidFill>
                <a:srgbClr val="800000"/>
              </a:soli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2060" name="AutoShape 16" descr="Hiển thị IMG_1312.JPG"/>
          <p:cNvSpPr>
            <a:spLocks noChangeAspect="1" noChangeArrowheads="1"/>
          </p:cNvSpPr>
          <p:nvPr/>
        </p:nvSpPr>
        <p:spPr bwMode="auto">
          <a:xfrm>
            <a:off x="206991" y="-144463"/>
            <a:ext cx="406192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061" name="WordArt 18"/>
          <p:cNvSpPr>
            <a:spLocks noChangeArrowheads="1" noChangeShapeType="1" noTextEdit="1"/>
          </p:cNvSpPr>
          <p:nvPr/>
        </p:nvSpPr>
        <p:spPr bwMode="auto">
          <a:xfrm>
            <a:off x="1222974" y="1660525"/>
            <a:ext cx="9701929" cy="1600199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7200" kern="10" cap="all" dirty="0" smtClean="0">
                <a:ln w="9000" cmpd="sng">
                  <a:solidFill>
                    <a:srgbClr val="000000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/>
                <a:cs typeface="Times New Roman"/>
              </a:rPr>
              <a:t>Unit 2 : City life</a:t>
            </a:r>
            <a:endParaRPr lang="en-US" sz="7200" kern="10" cap="all" dirty="0">
              <a:ln w="9000" cmpd="sng">
                <a:solidFill>
                  <a:srgbClr val="000000">
                    <a:shade val="50000"/>
                    <a:satMod val="120000"/>
                  </a:srgb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/>
              <a:cs typeface="Times New Roman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7200" kern="10" cap="all" dirty="0">
                <a:ln w="9000" cmpd="sng">
                  <a:solidFill>
                    <a:srgbClr val="000000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/>
                <a:cs typeface="Times New Roman"/>
              </a:rPr>
              <a:t>Lesson </a:t>
            </a:r>
            <a:r>
              <a:rPr lang="en-US" sz="7200" kern="10" cap="all" dirty="0" smtClean="0">
                <a:ln w="9000" cmpd="sng">
                  <a:solidFill>
                    <a:srgbClr val="000000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/>
                <a:cs typeface="Times New Roman"/>
              </a:rPr>
              <a:t>2: </a:t>
            </a:r>
            <a:r>
              <a:rPr lang="en-US" sz="7200" kern="10" cap="all" dirty="0">
                <a:ln w="9000" cmpd="sng">
                  <a:solidFill>
                    <a:srgbClr val="000000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/>
                <a:cs typeface="Times New Roman"/>
              </a:rPr>
              <a:t>A  closer look </a:t>
            </a:r>
            <a:r>
              <a:rPr lang="en-US" sz="7200" kern="10" cap="all" dirty="0" smtClean="0">
                <a:ln w="9000" cmpd="sng">
                  <a:solidFill>
                    <a:srgbClr val="000000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/>
                <a:cs typeface="Times New Roman"/>
              </a:rPr>
              <a:t>1 </a:t>
            </a:r>
            <a:endParaRPr lang="en-US" sz="3600" b="1" kern="10" dirty="0">
              <a:solidFill>
                <a:srgbClr val="FF0000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Impact"/>
            </a:endParaRPr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6611625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Ã¬nh áº£nh cÃ³ liÃªn qu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06144" y="1269070"/>
            <a:ext cx="5802078" cy="5588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Káº¿t quáº£ hÃ¬nh áº£nh cho chÃ¹a cáº§u há»i a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1236326"/>
            <a:ext cx="5864772" cy="5621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04067" y="42870"/>
            <a:ext cx="754565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36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place are these pictures about?</a:t>
            </a:r>
          </a:p>
        </p:txBody>
      </p:sp>
      <p:sp>
        <p:nvSpPr>
          <p:cNvPr id="6" name="Rectangle 5"/>
          <p:cNvSpPr/>
          <p:nvPr/>
        </p:nvSpPr>
        <p:spPr>
          <a:xfrm>
            <a:off x="1174194" y="589994"/>
            <a:ext cx="531068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They’re about Hoi An</a:t>
            </a:r>
            <a:endParaRPr lang="en-US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1280780" y="1070815"/>
            <a:ext cx="31679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25801130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82525"/>
            <a:ext cx="11185634" cy="502851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- 1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. fascinating   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 (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adj):     </a:t>
            </a:r>
            <a:endParaRPr lang="en-US" sz="40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. forbidden    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  (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adj):    </a:t>
            </a:r>
            <a:endParaRPr lang="en-US" sz="40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. populous        (adj):   </a:t>
            </a:r>
            <a:endParaRPr lang="en-US" sz="40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. cosmopolitan 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adj):  </a:t>
            </a:r>
            <a:endParaRPr lang="en-US" sz="40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5.  downtown (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adj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, n):  </a:t>
            </a:r>
          </a:p>
          <a:p>
            <a:pPr marL="0" indent="0">
              <a:buNone/>
            </a:pP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- 6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vi-VN" sz="4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affordable</a:t>
            </a:r>
            <a:r>
              <a:rPr lang="en-US" sz="4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(</a:t>
            </a:r>
            <a:r>
              <a:rPr lang="en-US" sz="40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adj</a:t>
            </a:r>
            <a:r>
              <a:rPr lang="en-US" sz="4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) : 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Oval 30">
            <a:extLst>
              <a:ext uri="{FF2B5EF4-FFF2-40B4-BE49-F238E27FC236}">
                <a16:creationId xmlns:a16="http://schemas.microsoft.com/office/drawing/2014/main" xmlns="" id="{7EC103FA-07D6-4D2E-B60A-91EF570D04EF}"/>
              </a:ext>
            </a:extLst>
          </p:cNvPr>
          <p:cNvSpPr>
            <a:spLocks noChangeArrowheads="1"/>
          </p:cNvSpPr>
          <p:nvPr/>
        </p:nvSpPr>
        <p:spPr bwMode="auto">
          <a:xfrm rot="10800000" flipV="1">
            <a:off x="1965118" y="1803688"/>
            <a:ext cx="249202" cy="68794"/>
          </a:xfrm>
          <a:prstGeom prst="ellipse">
            <a:avLst/>
          </a:prstGeom>
          <a:solidFill>
            <a:srgbClr val="FF3300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800" dirty="0">
              <a:solidFill>
                <a:srgbClr val="000000"/>
              </a:solidFill>
            </a:endParaRPr>
          </a:p>
        </p:txBody>
      </p:sp>
      <p:sp>
        <p:nvSpPr>
          <p:cNvPr id="14" name="Oval 30">
            <a:extLst>
              <a:ext uri="{FF2B5EF4-FFF2-40B4-BE49-F238E27FC236}">
                <a16:creationId xmlns:a16="http://schemas.microsoft.com/office/drawing/2014/main" xmlns="" id="{87582721-23C4-48AC-8E10-9DB7078DFBC1}"/>
              </a:ext>
            </a:extLst>
          </p:cNvPr>
          <p:cNvSpPr>
            <a:spLocks noChangeArrowheads="1"/>
          </p:cNvSpPr>
          <p:nvPr/>
        </p:nvSpPr>
        <p:spPr bwMode="auto">
          <a:xfrm rot="10800000" flipV="1">
            <a:off x="2549279" y="2308254"/>
            <a:ext cx="249202" cy="68794"/>
          </a:xfrm>
          <a:prstGeom prst="ellipse">
            <a:avLst/>
          </a:prstGeom>
          <a:solidFill>
            <a:srgbClr val="FF3300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800" dirty="0">
              <a:solidFill>
                <a:srgbClr val="000000"/>
              </a:solidFill>
            </a:endParaRPr>
          </a:p>
        </p:txBody>
      </p:sp>
      <p:sp>
        <p:nvSpPr>
          <p:cNvPr id="15" name="Oval 30">
            <a:extLst>
              <a:ext uri="{FF2B5EF4-FFF2-40B4-BE49-F238E27FC236}">
                <a16:creationId xmlns:a16="http://schemas.microsoft.com/office/drawing/2014/main" xmlns="" id="{3684CF2F-583F-4FF1-A503-7A9D01A25A81}"/>
              </a:ext>
            </a:extLst>
          </p:cNvPr>
          <p:cNvSpPr>
            <a:spLocks noChangeArrowheads="1"/>
          </p:cNvSpPr>
          <p:nvPr/>
        </p:nvSpPr>
        <p:spPr bwMode="auto">
          <a:xfrm rot="10800000" flipV="1">
            <a:off x="1915128" y="3138277"/>
            <a:ext cx="249202" cy="68794"/>
          </a:xfrm>
          <a:prstGeom prst="ellipse">
            <a:avLst/>
          </a:prstGeom>
          <a:solidFill>
            <a:srgbClr val="FF3300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800" dirty="0">
              <a:solidFill>
                <a:srgbClr val="000000"/>
              </a:solidFill>
            </a:endParaRPr>
          </a:p>
        </p:txBody>
      </p:sp>
      <p:sp>
        <p:nvSpPr>
          <p:cNvPr id="16" name="Oval 30">
            <a:extLst>
              <a:ext uri="{FF2B5EF4-FFF2-40B4-BE49-F238E27FC236}">
                <a16:creationId xmlns:a16="http://schemas.microsoft.com/office/drawing/2014/main" xmlns="" id="{A449A1B5-6EB9-463E-A20D-742B9B52BDE4}"/>
              </a:ext>
            </a:extLst>
          </p:cNvPr>
          <p:cNvSpPr>
            <a:spLocks noChangeArrowheads="1"/>
          </p:cNvSpPr>
          <p:nvPr/>
        </p:nvSpPr>
        <p:spPr bwMode="auto">
          <a:xfrm rot="10800000" flipV="1">
            <a:off x="3275264" y="3795184"/>
            <a:ext cx="249202" cy="68794"/>
          </a:xfrm>
          <a:prstGeom prst="ellipse">
            <a:avLst/>
          </a:prstGeom>
          <a:solidFill>
            <a:srgbClr val="FF3300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800" dirty="0">
              <a:solidFill>
                <a:srgbClr val="000000"/>
              </a:solidFill>
            </a:endParaRPr>
          </a:p>
        </p:txBody>
      </p:sp>
      <p:sp>
        <p:nvSpPr>
          <p:cNvPr id="17" name="Oval 30">
            <a:extLst>
              <a:ext uri="{FF2B5EF4-FFF2-40B4-BE49-F238E27FC236}">
                <a16:creationId xmlns:a16="http://schemas.microsoft.com/office/drawing/2014/main" xmlns="" id="{B82390E2-7953-4D01-9861-876936A79DFD}"/>
              </a:ext>
            </a:extLst>
          </p:cNvPr>
          <p:cNvSpPr>
            <a:spLocks noChangeArrowheads="1"/>
          </p:cNvSpPr>
          <p:nvPr/>
        </p:nvSpPr>
        <p:spPr bwMode="auto">
          <a:xfrm rot="10800000" flipV="1">
            <a:off x="2089719" y="4484484"/>
            <a:ext cx="249202" cy="68794"/>
          </a:xfrm>
          <a:prstGeom prst="ellipse">
            <a:avLst/>
          </a:prstGeom>
          <a:solidFill>
            <a:srgbClr val="FF3300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800" dirty="0">
              <a:solidFill>
                <a:srgbClr val="0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23357" y="112550"/>
            <a:ext cx="39010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sz="4000" b="1" u="sng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Vocabulary</a:t>
            </a:r>
            <a:r>
              <a:rPr lang="en-US" sz="40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40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Content Placeholder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7820" y="978719"/>
            <a:ext cx="4099035" cy="551793"/>
          </a:xfrm>
          <a:prstGeom prst="rect">
            <a:avLst/>
          </a:prstGeom>
        </p:spPr>
      </p:pic>
      <p:sp>
        <p:nvSpPr>
          <p:cNvPr id="13" name="Oval 30">
            <a:extLst>
              <a:ext uri="{FF2B5EF4-FFF2-40B4-BE49-F238E27FC236}">
                <a16:creationId xmlns:a16="http://schemas.microsoft.com/office/drawing/2014/main" xmlns="" id="{A449A1B5-6EB9-463E-A20D-742B9B52BDE4}"/>
              </a:ext>
            </a:extLst>
          </p:cNvPr>
          <p:cNvSpPr>
            <a:spLocks noChangeArrowheads="1"/>
          </p:cNvSpPr>
          <p:nvPr/>
        </p:nvSpPr>
        <p:spPr bwMode="auto">
          <a:xfrm rot="10800000" flipV="1">
            <a:off x="2382003" y="5132863"/>
            <a:ext cx="249202" cy="68794"/>
          </a:xfrm>
          <a:prstGeom prst="ellipse">
            <a:avLst/>
          </a:prstGeom>
          <a:solidFill>
            <a:srgbClr val="FF3300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800" dirty="0">
              <a:solidFill>
                <a:srgbClr val="00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272983" y="1649638"/>
            <a:ext cx="562472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hấp</a:t>
            </a:r>
            <a:r>
              <a:rPr lang="en-US" sz="4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4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quyến</a:t>
            </a:r>
            <a:r>
              <a:rPr lang="en-US" sz="4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rũ</a:t>
            </a:r>
            <a:endParaRPr lang="en-US" sz="4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272983" y="2377048"/>
            <a:ext cx="307071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4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cấm</a:t>
            </a:r>
            <a:endParaRPr lang="en-US" sz="4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272983" y="3018503"/>
            <a:ext cx="280528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n-US" sz="4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endParaRPr lang="en-US" sz="4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272982" y="3621616"/>
            <a:ext cx="562472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en-US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sắc</a:t>
            </a:r>
            <a:r>
              <a:rPr lang="en-US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tộc</a:t>
            </a:r>
            <a:endParaRPr lang="en-US" sz="4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164827" y="4244617"/>
            <a:ext cx="641080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4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sz="4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4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khu</a:t>
            </a:r>
            <a:r>
              <a:rPr lang="en-US" sz="4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4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mại</a:t>
            </a:r>
            <a:endParaRPr lang="en-US" sz="4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164827" y="4946864"/>
            <a:ext cx="573288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vi-VN" sz="4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giá cả) phải </a:t>
            </a:r>
            <a:r>
              <a:rPr lang="en-US" sz="4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chăng,hợp</a:t>
            </a:r>
            <a:r>
              <a:rPr lang="en-US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lí</a:t>
            </a:r>
            <a:endParaRPr lang="en-US" sz="4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tải xuống.mp3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221808" y="1629225"/>
            <a:ext cx="609600" cy="609600"/>
          </a:xfrm>
          <a:prstGeom prst="rect">
            <a:avLst/>
          </a:prstGeom>
        </p:spPr>
      </p:pic>
      <p:pic>
        <p:nvPicPr>
          <p:cNvPr id="6" name="tải xuống (1).mp3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6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113757" y="2326317"/>
            <a:ext cx="609600" cy="609600"/>
          </a:xfrm>
          <a:prstGeom prst="rect">
            <a:avLst/>
          </a:prstGeom>
        </p:spPr>
      </p:pic>
      <p:pic>
        <p:nvPicPr>
          <p:cNvPr id="7" name="tải xuống (3).mp3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7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113757" y="3105413"/>
            <a:ext cx="609600" cy="609600"/>
          </a:xfrm>
          <a:prstGeom prst="rect">
            <a:avLst/>
          </a:prstGeom>
        </p:spPr>
      </p:pic>
      <p:pic>
        <p:nvPicPr>
          <p:cNvPr id="8" name="tải xuống (4).mp3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8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113757" y="3726389"/>
            <a:ext cx="609600" cy="609600"/>
          </a:xfrm>
          <a:prstGeom prst="rect">
            <a:avLst/>
          </a:prstGeom>
        </p:spPr>
      </p:pic>
      <p:pic>
        <p:nvPicPr>
          <p:cNvPr id="9" name="tải xuống (5).mp3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9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113757" y="4472082"/>
            <a:ext cx="609600" cy="609600"/>
          </a:xfrm>
          <a:prstGeom prst="rect">
            <a:avLst/>
          </a:prstGeom>
        </p:spPr>
      </p:pic>
      <p:pic>
        <p:nvPicPr>
          <p:cNvPr id="22" name="tải xuống (6).mp3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1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113757" y="513286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85558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2" dur="141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10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8" dur="105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10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4" dur="129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 vol="80000">
                <p:cTn id="1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0" dur="1512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>
              <p:cMediaNode vol="80000">
                <p:cTn id="1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video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6" dur="1248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 vol="80000">
                <p:cTn id="1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video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2" dur="1176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video>
              <p:cMediaNode vol="80000">
                <p:cTn id="1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video>
          </p:childTnLst>
        </p:cTn>
      </p:par>
    </p:tnLst>
    <p:bldLst>
      <p:bldP spid="4" grpId="0" animBg="1"/>
      <p:bldP spid="14" grpId="0" animBg="1"/>
      <p:bldP spid="15" grpId="0" animBg="1"/>
      <p:bldP spid="16" grpId="0" animBg="1"/>
      <p:bldP spid="17" grpId="0" animBg="1"/>
      <p:bldP spid="13" grpId="0" animBg="1"/>
      <p:bldP spid="12" grpId="0"/>
      <p:bldP spid="18" grpId="0"/>
      <p:bldP spid="19" grpId="0"/>
      <p:bldP spid="20" grpId="0"/>
      <p:bldP spid="21" grpId="0"/>
      <p:bldP spid="2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6"/>
          <p:cNvSpPr>
            <a:spLocks noGrp="1" noChangeArrowheads="1"/>
          </p:cNvSpPr>
          <p:nvPr>
            <p:ph type="title"/>
          </p:nvPr>
        </p:nvSpPr>
        <p:spPr>
          <a:xfrm>
            <a:off x="526869" y="335304"/>
            <a:ext cx="4673600" cy="560387"/>
          </a:xfrm>
          <a:noFill/>
        </p:spPr>
        <p:txBody>
          <a:bodyPr/>
          <a:lstStyle/>
          <a:p>
            <a:pPr eaLnBrk="1" hangingPunct="1"/>
            <a:r>
              <a:rPr lang="en-US" sz="28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* Checking the words :</a:t>
            </a:r>
            <a:endParaRPr lang="en-US" sz="28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95" name="Text Box 5"/>
          <p:cNvSpPr txBox="1">
            <a:spLocks noChangeArrowheads="1"/>
          </p:cNvSpPr>
          <p:nvPr/>
        </p:nvSpPr>
        <p:spPr bwMode="auto">
          <a:xfrm>
            <a:off x="4766492" y="394059"/>
            <a:ext cx="5791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FF0000"/>
                </a:solidFill>
              </a:rPr>
              <a:t>What and Where</a:t>
            </a:r>
          </a:p>
        </p:txBody>
      </p:sp>
      <p:sp>
        <p:nvSpPr>
          <p:cNvPr id="55307" name="Oval 11"/>
          <p:cNvSpPr>
            <a:spLocks noChangeArrowheads="1"/>
          </p:cNvSpPr>
          <p:nvPr/>
        </p:nvSpPr>
        <p:spPr bwMode="auto">
          <a:xfrm>
            <a:off x="4766492" y="1425388"/>
            <a:ext cx="2844800" cy="157179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700" b="1" smtClean="0">
                <a:solidFill>
                  <a:prstClr val="black"/>
                </a:solidFill>
              </a:rPr>
              <a:t> </a:t>
            </a:r>
            <a:r>
              <a:rPr lang="en-US" sz="4000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fascinating</a:t>
            </a:r>
            <a:endParaRPr lang="en-US" sz="2800" b="1" dirty="0">
              <a:solidFill>
                <a:srgbClr val="292934">
                  <a:lumMod val="85000"/>
                  <a:lumOff val="15000"/>
                </a:srgbClr>
              </a:solidFill>
            </a:endParaRPr>
          </a:p>
        </p:txBody>
      </p:sp>
      <p:sp>
        <p:nvSpPr>
          <p:cNvPr id="55309" name="Oval 13"/>
          <p:cNvSpPr>
            <a:spLocks noChangeArrowheads="1"/>
          </p:cNvSpPr>
          <p:nvPr/>
        </p:nvSpPr>
        <p:spPr bwMode="auto">
          <a:xfrm>
            <a:off x="1921692" y="4676271"/>
            <a:ext cx="2844800" cy="1677784"/>
          </a:xfrm>
          <a:prstGeom prst="ellipse">
            <a:avLst/>
          </a:prstGeom>
          <a:solidFill>
            <a:srgbClr val="CC00CC"/>
          </a:solidFill>
          <a:ln w="9525">
            <a:solidFill>
              <a:srgbClr val="CC00CC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3600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cosmopolitan</a:t>
            </a:r>
            <a:endParaRPr lang="en-US" sz="2400" b="1" dirty="0">
              <a:solidFill>
                <a:srgbClr val="292934"/>
              </a:solidFill>
            </a:endParaRPr>
          </a:p>
        </p:txBody>
      </p:sp>
      <p:sp>
        <p:nvSpPr>
          <p:cNvPr id="55310" name="Oval 14"/>
          <p:cNvSpPr>
            <a:spLocks noChangeArrowheads="1"/>
          </p:cNvSpPr>
          <p:nvPr/>
        </p:nvSpPr>
        <p:spPr bwMode="auto">
          <a:xfrm>
            <a:off x="4766492" y="3199902"/>
            <a:ext cx="2844800" cy="1530223"/>
          </a:xfrm>
          <a:prstGeom prst="ellipse">
            <a:avLst/>
          </a:prstGeom>
          <a:solidFill>
            <a:srgbClr val="FFFF66"/>
          </a:solidFill>
          <a:ln w="9525">
            <a:solidFill>
              <a:srgbClr val="CC00CC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vi-VN" sz="4000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affordable</a:t>
            </a:r>
            <a:endParaRPr lang="en-US" sz="2800" b="1" dirty="0">
              <a:solidFill>
                <a:srgbClr val="002060"/>
              </a:solidFill>
            </a:endParaRPr>
          </a:p>
        </p:txBody>
      </p:sp>
      <p:sp>
        <p:nvSpPr>
          <p:cNvPr id="55311" name="Oval 15"/>
          <p:cNvSpPr>
            <a:spLocks noChangeArrowheads="1"/>
          </p:cNvSpPr>
          <p:nvPr/>
        </p:nvSpPr>
        <p:spPr bwMode="auto">
          <a:xfrm>
            <a:off x="1075765" y="2257234"/>
            <a:ext cx="3171115" cy="1707776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40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downtown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9" name="Oval 12"/>
          <p:cNvSpPr>
            <a:spLocks noChangeArrowheads="1"/>
          </p:cNvSpPr>
          <p:nvPr/>
        </p:nvSpPr>
        <p:spPr bwMode="auto">
          <a:xfrm>
            <a:off x="6648326" y="4770463"/>
            <a:ext cx="2844800" cy="1583592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US" sz="40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populous</a:t>
            </a:r>
            <a:r>
              <a:rPr lang="en-US" sz="2700" b="1" smtClean="0">
                <a:solidFill>
                  <a:prstClr val="black"/>
                </a:solidFill>
              </a:rPr>
              <a:t> </a:t>
            </a:r>
            <a:endParaRPr lang="en-US" sz="2800" b="1" dirty="0">
              <a:solidFill>
                <a:srgbClr val="3333CC"/>
              </a:solidFill>
            </a:endParaRPr>
          </a:p>
        </p:txBody>
      </p:sp>
      <p:sp>
        <p:nvSpPr>
          <p:cNvPr id="10" name="Oval 12"/>
          <p:cNvSpPr>
            <a:spLocks noChangeArrowheads="1"/>
          </p:cNvSpPr>
          <p:nvPr/>
        </p:nvSpPr>
        <p:spPr bwMode="auto">
          <a:xfrm>
            <a:off x="8220891" y="2581835"/>
            <a:ext cx="3236004" cy="1720222"/>
          </a:xfrm>
          <a:prstGeom prst="ellipse">
            <a:avLst/>
          </a:prstGeom>
          <a:ln>
            <a:headEnd/>
            <a:tailEnd/>
          </a:ln>
          <a:extLst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US" sz="40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forbidden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006791" y="1449203"/>
            <a:ext cx="3898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656792" y="2647193"/>
            <a:ext cx="3898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856689" y="4770463"/>
            <a:ext cx="3898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28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161991" y="4698046"/>
            <a:ext cx="3898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466397" y="2289447"/>
            <a:ext cx="3898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993967" y="3219713"/>
            <a:ext cx="3898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1804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53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5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55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307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553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 nodeType="clickPar">
                      <p:stCondLst>
                        <p:cond delay="0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553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2" dur="500"/>
                                        <p:tgtEl>
                                          <p:spTgt spid="553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3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309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553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 nodeType="clickPar">
                      <p:stCondLst>
                        <p:cond delay="0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553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3" dur="500"/>
                                        <p:tgtEl>
                                          <p:spTgt spid="553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3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310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553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 nodeType="clickPar">
                      <p:stCondLst>
                        <p:cond delay="0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553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4" dur="500"/>
                                        <p:tgtEl>
                                          <p:spTgt spid="553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3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311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6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68812" y="1716263"/>
            <a:ext cx="11844997" cy="4154984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Dear </a:t>
            </a:r>
            <a:r>
              <a:rPr lang="en-US" sz="24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Oggy</a:t>
            </a:r>
            <a:r>
              <a:rPr lang="en-US" sz="2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b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We’re having a fabulous time here in Hoi An. You know, it’s a(n) (1) _________  town 30 km from Da Nang. The weather is very (2)  _________  and sunny. Our hotel is small but (3)  ___________. The staff are friendly and (4) __________  .</a:t>
            </a:r>
            <a:b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We’ve seen most of the sights of the town. The street life here is (5) ___________  . We’ve spent a lot of time wandering around and looking at the (6)  _________  temples, bridges, and houses. We’ve also bought a lot of (7)  _________ souvenirs, crafts, and clothing. Well, the street food in Hoi An is (8)   _________ and affordable. I wish you could be here with us! </a:t>
            </a:r>
            <a:b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Anyway, I hope things are good with you. </a:t>
            </a:r>
            <a:b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Lots of love, </a:t>
            </a:r>
            <a:br>
              <a:rPr lang="en-US" sz="2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Jack</a:t>
            </a: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8813" y="74621"/>
            <a:ext cx="97629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1a. Put one of the adjectives in the box in each blank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08874" y="597841"/>
            <a:ext cx="10919791" cy="954107"/>
          </a:xfrm>
          <a:prstGeom prst="rect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local 		 delicious	   ancient		historic	</a:t>
            </a:r>
          </a:p>
          <a:p>
            <a:r>
              <a:rPr lang="en-US" sz="28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helpful         warm	fascinating	         comfortable</a:t>
            </a:r>
          </a:p>
        </p:txBody>
      </p:sp>
      <p:sp>
        <p:nvSpPr>
          <p:cNvPr id="6" name="Rectangle 5"/>
          <p:cNvSpPr/>
          <p:nvPr/>
        </p:nvSpPr>
        <p:spPr>
          <a:xfrm>
            <a:off x="8828165" y="2118602"/>
            <a:ext cx="10887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ancient</a:t>
            </a:r>
          </a:p>
        </p:txBody>
      </p:sp>
      <p:sp>
        <p:nvSpPr>
          <p:cNvPr id="7" name="Rectangle 6"/>
          <p:cNvSpPr/>
          <p:nvPr/>
        </p:nvSpPr>
        <p:spPr>
          <a:xfrm>
            <a:off x="5396967" y="2444501"/>
            <a:ext cx="119976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warm</a:t>
            </a:r>
          </a:p>
        </p:txBody>
      </p:sp>
      <p:sp>
        <p:nvSpPr>
          <p:cNvPr id="8" name="Rectangle 7"/>
          <p:cNvSpPr/>
          <p:nvPr/>
        </p:nvSpPr>
        <p:spPr>
          <a:xfrm>
            <a:off x="727183" y="2816073"/>
            <a:ext cx="16706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comfortable</a:t>
            </a:r>
          </a:p>
        </p:txBody>
      </p:sp>
      <p:sp>
        <p:nvSpPr>
          <p:cNvPr id="9" name="Rectangle 8"/>
          <p:cNvSpPr/>
          <p:nvPr/>
        </p:nvSpPr>
        <p:spPr>
          <a:xfrm>
            <a:off x="6167080" y="2816074"/>
            <a:ext cx="11079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helpful	</a:t>
            </a:r>
          </a:p>
        </p:txBody>
      </p:sp>
      <p:sp>
        <p:nvSpPr>
          <p:cNvPr id="10" name="Rectangle 9"/>
          <p:cNvSpPr/>
          <p:nvPr/>
        </p:nvSpPr>
        <p:spPr>
          <a:xfrm>
            <a:off x="8663639" y="3116848"/>
            <a:ext cx="155042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i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fascinating</a:t>
            </a:r>
            <a:endParaRPr lang="en-US" sz="24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759779" y="3562922"/>
            <a:ext cx="11240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historic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231354" y="3914288"/>
            <a:ext cx="79861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local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756357" y="4315626"/>
            <a:ext cx="12939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delicious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88995" y="6064581"/>
            <a:ext cx="97629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1b. Underline all the other adjectives in the letter.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2214942" y="2446588"/>
            <a:ext cx="91714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7158805" y="2816074"/>
            <a:ext cx="72997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3473760" y="5082164"/>
            <a:ext cx="74512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4218883" y="3174308"/>
            <a:ext cx="83141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5801945" y="4651561"/>
            <a:ext cx="112133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9547192" y="2790372"/>
            <a:ext cx="66687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393652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6129" y="28137"/>
            <a:ext cx="120677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Which of the following adjectives describe city life? Put a tick (</a:t>
            </a:r>
            <a:r>
              <a:rPr lang="en-US" sz="28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√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887317459"/>
              </p:ext>
            </p:extLst>
          </p:nvPr>
        </p:nvGraphicFramePr>
        <p:xfrm>
          <a:off x="787790" y="874916"/>
          <a:ext cx="4726746" cy="5044220"/>
        </p:xfrm>
        <a:graphic>
          <a:graphicData uri="http://schemas.openxmlformats.org/drawingml/2006/table">
            <a:tbl>
              <a:tblPr/>
              <a:tblGrid>
                <a:gridCol w="274777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97897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64842">
                <a:tc>
                  <a:txBody>
                    <a:bodyPr/>
                    <a:lstStyle/>
                    <a:p>
                      <a:pPr fontAlgn="t"/>
                      <a:r>
                        <a:rPr lang="en-US" sz="2800" b="0" dirty="0">
                          <a:solidFill>
                            <a:srgbClr val="03A9F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stressful</a:t>
                      </a:r>
                    </a:p>
                  </a:txBody>
                  <a:tcPr marL="35319" marR="35319" marT="38851" marB="38851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2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319" marR="35319" marT="38851" marB="38851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64842">
                <a:tc>
                  <a:txBody>
                    <a:bodyPr/>
                    <a:lstStyle/>
                    <a:p>
                      <a:pPr fontAlgn="t"/>
                      <a:r>
                        <a:rPr lang="en-US" sz="2800" b="0" dirty="0">
                          <a:solidFill>
                            <a:srgbClr val="03A9F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exciting</a:t>
                      </a:r>
                    </a:p>
                  </a:txBody>
                  <a:tcPr marL="35319" marR="35319" marT="38851" marB="38851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US" sz="2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319" marR="35319" marT="38851" marB="38851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64842">
                <a:tc>
                  <a:txBody>
                    <a:bodyPr/>
                    <a:lstStyle/>
                    <a:p>
                      <a:pPr fontAlgn="t"/>
                      <a:r>
                        <a:rPr lang="en-US" sz="2800" b="0" dirty="0">
                          <a:solidFill>
                            <a:srgbClr val="03A9F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delicious</a:t>
                      </a:r>
                    </a:p>
                  </a:txBody>
                  <a:tcPr marL="35319" marR="35319" marT="38851" marB="38851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US" sz="2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319" marR="35319" marT="38851" marB="38851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64842">
                <a:tc>
                  <a:txBody>
                    <a:bodyPr/>
                    <a:lstStyle/>
                    <a:p>
                      <a:pPr fontAlgn="t"/>
                      <a:r>
                        <a:rPr lang="en-US" sz="2800" b="0">
                          <a:solidFill>
                            <a:srgbClr val="03A9F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</a:t>
                      </a: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historic</a:t>
                      </a:r>
                    </a:p>
                  </a:txBody>
                  <a:tcPr marL="35319" marR="35319" marT="38851" marB="38851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US" sz="2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319" marR="35319" marT="38851" marB="38851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64842">
                <a:tc>
                  <a:txBody>
                    <a:bodyPr/>
                    <a:lstStyle/>
                    <a:p>
                      <a:pPr fontAlgn="t"/>
                      <a:r>
                        <a:rPr lang="en-US" sz="2800" b="0">
                          <a:solidFill>
                            <a:srgbClr val="03A9F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</a:t>
                      </a: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busy</a:t>
                      </a:r>
                    </a:p>
                  </a:txBody>
                  <a:tcPr marL="35319" marR="35319" marT="38851" marB="38851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US" sz="2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319" marR="35319" marT="38851" marB="38851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64842">
                <a:tc>
                  <a:txBody>
                    <a:bodyPr/>
                    <a:lstStyle/>
                    <a:p>
                      <a:pPr fontAlgn="t"/>
                      <a:r>
                        <a:rPr lang="en-US" sz="2800" b="0">
                          <a:solidFill>
                            <a:srgbClr val="03A9F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</a:t>
                      </a: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forbidden</a:t>
                      </a:r>
                    </a:p>
                  </a:txBody>
                  <a:tcPr marL="35319" marR="35319" marT="38851" marB="38851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US" sz="2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319" marR="35319" marT="38851" marB="38851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64842">
                <a:tc>
                  <a:txBody>
                    <a:bodyPr/>
                    <a:lstStyle/>
                    <a:p>
                      <a:pPr fontAlgn="t"/>
                      <a:r>
                        <a:rPr lang="en-US" sz="2800" b="0">
                          <a:solidFill>
                            <a:srgbClr val="03A9F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</a:t>
                      </a: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exhausted</a:t>
                      </a:r>
                    </a:p>
                  </a:txBody>
                  <a:tcPr marL="35319" marR="35319" marT="38851" marB="38851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US" sz="2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319" marR="35319" marT="38851" marB="38851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64842">
                <a:tc>
                  <a:txBody>
                    <a:bodyPr/>
                    <a:lstStyle/>
                    <a:p>
                      <a:pPr fontAlgn="t"/>
                      <a:r>
                        <a:rPr lang="en-US" sz="2800" b="0">
                          <a:solidFill>
                            <a:srgbClr val="03A9F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8.</a:t>
                      </a: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modern</a:t>
                      </a:r>
                    </a:p>
                  </a:txBody>
                  <a:tcPr marL="35319" marR="35319" marT="38851" marB="38851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US" sz="2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319" marR="35319" marT="38851" marB="38851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64842">
                <a:tc>
                  <a:txBody>
                    <a:bodyPr/>
                    <a:lstStyle/>
                    <a:p>
                      <a:pPr fontAlgn="t"/>
                      <a:r>
                        <a:rPr lang="en-US" sz="2800" b="0">
                          <a:solidFill>
                            <a:srgbClr val="03A9F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9.</a:t>
                      </a: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frightening</a:t>
                      </a:r>
                    </a:p>
                  </a:txBody>
                  <a:tcPr marL="35319" marR="35319" marT="38851" marB="38851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US" sz="2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319" marR="35319" marT="38851" marB="38851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64842">
                <a:tc>
                  <a:txBody>
                    <a:bodyPr/>
                    <a:lstStyle/>
                    <a:p>
                      <a:pPr fontAlgn="t"/>
                      <a:r>
                        <a:rPr lang="en-US" sz="2800" b="0" dirty="0">
                          <a:solidFill>
                            <a:srgbClr val="03A9F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10.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rural</a:t>
                      </a:r>
                    </a:p>
                  </a:txBody>
                  <a:tcPr marL="35319" marR="35319" marT="38851" marB="38851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US" sz="2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319" marR="35319" marT="38851" marB="38851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302715382"/>
              </p:ext>
            </p:extLst>
          </p:nvPr>
        </p:nvGraphicFramePr>
        <p:xfrm>
          <a:off x="6158132" y="925295"/>
          <a:ext cx="4875627" cy="5044220"/>
        </p:xfrm>
        <a:graphic>
          <a:graphicData uri="http://schemas.openxmlformats.org/drawingml/2006/table">
            <a:tbl>
              <a:tblPr/>
              <a:tblGrid>
                <a:gridCol w="283432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04130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64842">
                <a:tc>
                  <a:txBody>
                    <a:bodyPr/>
                    <a:lstStyle/>
                    <a:p>
                      <a:pPr fontAlgn="t"/>
                      <a:r>
                        <a:rPr lang="en-US" sz="2800" b="0" dirty="0">
                          <a:solidFill>
                            <a:srgbClr val="03A9F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11.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populous</a:t>
                      </a:r>
                    </a:p>
                  </a:txBody>
                  <a:tcPr marL="35319" marR="35319" marT="38851" marB="38851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US" sz="2800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5319" marR="35319" marT="38851" marB="38851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64842">
                <a:tc>
                  <a:txBody>
                    <a:bodyPr/>
                    <a:lstStyle/>
                    <a:p>
                      <a:pPr fontAlgn="t"/>
                      <a:r>
                        <a:rPr lang="en-US" sz="2800" b="0" dirty="0">
                          <a:solidFill>
                            <a:srgbClr val="03A9F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12.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polluted</a:t>
                      </a:r>
                    </a:p>
                  </a:txBody>
                  <a:tcPr marL="35319" marR="35319" marT="38851" marB="38851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US" sz="2800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5319" marR="35319" marT="38851" marB="38851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29226">
                <a:tc>
                  <a:txBody>
                    <a:bodyPr/>
                    <a:lstStyle/>
                    <a:p>
                      <a:pPr fontAlgn="t"/>
                      <a:r>
                        <a:rPr lang="en-US" sz="2800" b="0" dirty="0">
                          <a:solidFill>
                            <a:srgbClr val="03A9F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13.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cosmopolitan</a:t>
                      </a:r>
                    </a:p>
                  </a:txBody>
                  <a:tcPr marL="35319" marR="35319" marT="38851" marB="38851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US" sz="2800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5319" marR="35319" marT="38851" marB="38851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29226">
                <a:tc>
                  <a:txBody>
                    <a:bodyPr/>
                    <a:lstStyle/>
                    <a:p>
                      <a:pPr fontAlgn="t"/>
                      <a:r>
                        <a:rPr lang="en-US" sz="2800" b="0" dirty="0">
                          <a:solidFill>
                            <a:srgbClr val="03A9F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14.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unemployed</a:t>
                      </a:r>
                    </a:p>
                  </a:txBody>
                  <a:tcPr marL="35319" marR="35319" marT="38851" marB="38851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US" sz="2800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5319" marR="35319" marT="38851" marB="38851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64842">
                <a:tc>
                  <a:txBody>
                    <a:bodyPr/>
                    <a:lstStyle/>
                    <a:p>
                      <a:pPr fontAlgn="t"/>
                      <a:r>
                        <a:rPr lang="en-US" sz="2800" b="0" dirty="0">
                          <a:solidFill>
                            <a:srgbClr val="03A9F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15.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annoying</a:t>
                      </a:r>
                    </a:p>
                  </a:txBody>
                  <a:tcPr marL="35319" marR="35319" marT="38851" marB="38851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US" sz="2800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5319" marR="35319" marT="38851" marB="38851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64842">
                <a:tc>
                  <a:txBody>
                    <a:bodyPr/>
                    <a:lstStyle/>
                    <a:p>
                      <a:pPr fontAlgn="t"/>
                      <a:r>
                        <a:rPr lang="en-US" sz="2800" b="0" dirty="0">
                          <a:solidFill>
                            <a:srgbClr val="03A9F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16.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pleased</a:t>
                      </a:r>
                    </a:p>
                  </a:txBody>
                  <a:tcPr marL="35319" marR="35319" marT="38851" marB="38851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US" sz="2800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5319" marR="35319" marT="38851" marB="38851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64842">
                <a:tc>
                  <a:txBody>
                    <a:bodyPr/>
                    <a:lstStyle/>
                    <a:p>
                      <a:pPr fontAlgn="t"/>
                      <a:r>
                        <a:rPr lang="en-US" sz="2800" b="0" dirty="0">
                          <a:solidFill>
                            <a:srgbClr val="03A9F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17.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cheerful</a:t>
                      </a:r>
                    </a:p>
                  </a:txBody>
                  <a:tcPr marL="35319" marR="35319" marT="38851" marB="38851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US" sz="2800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5319" marR="35319" marT="38851" marB="38851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64842">
                <a:tc>
                  <a:txBody>
                    <a:bodyPr/>
                    <a:lstStyle/>
                    <a:p>
                      <a:pPr fontAlgn="t"/>
                      <a:r>
                        <a:rPr lang="en-US" sz="2800" b="0" dirty="0">
                          <a:solidFill>
                            <a:srgbClr val="03A9F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18.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easy-going</a:t>
                      </a:r>
                    </a:p>
                  </a:txBody>
                  <a:tcPr marL="35319" marR="35319" marT="38851" marB="38851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US" sz="2800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5319" marR="35319" marT="38851" marB="38851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64842">
                <a:tc>
                  <a:txBody>
                    <a:bodyPr/>
                    <a:lstStyle/>
                    <a:p>
                      <a:pPr fontAlgn="t"/>
                      <a:r>
                        <a:rPr lang="en-US" sz="2800" b="0" dirty="0">
                          <a:solidFill>
                            <a:srgbClr val="03A9F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19.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downtown</a:t>
                      </a:r>
                    </a:p>
                  </a:txBody>
                  <a:tcPr marL="35319" marR="35319" marT="38851" marB="38851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US" sz="2800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5319" marR="35319" marT="38851" marB="38851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64842">
                <a:tc>
                  <a:txBody>
                    <a:bodyPr/>
                    <a:lstStyle/>
                    <a:p>
                      <a:pPr fontAlgn="t"/>
                      <a:r>
                        <a:rPr lang="en-US" sz="2800" b="0" dirty="0">
                          <a:solidFill>
                            <a:srgbClr val="03A9F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20.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fashionable</a:t>
                      </a:r>
                    </a:p>
                  </a:txBody>
                  <a:tcPr marL="35319" marR="35319" marT="38851" marB="38851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US" sz="2800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5319" marR="35319" marT="38851" marB="38851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4046821" y="920632"/>
            <a:ext cx="38183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√</a:t>
            </a:r>
            <a:endParaRPr lang="en-US" sz="2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046821" y="1443852"/>
            <a:ext cx="38183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√</a:t>
            </a:r>
            <a:endParaRPr lang="en-US" sz="2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062499" y="2483259"/>
            <a:ext cx="38183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√</a:t>
            </a:r>
            <a:endParaRPr lang="en-US" sz="2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062499" y="2984570"/>
            <a:ext cx="38183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√</a:t>
            </a:r>
            <a:endParaRPr lang="en-US" sz="2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062499" y="3413197"/>
            <a:ext cx="38183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√</a:t>
            </a:r>
            <a:endParaRPr lang="en-US" sz="2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062499" y="4461200"/>
            <a:ext cx="38183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√</a:t>
            </a:r>
            <a:endParaRPr lang="en-US" sz="2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062499" y="4984420"/>
            <a:ext cx="38183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√</a:t>
            </a:r>
            <a:endParaRPr lang="en-US" sz="2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9659463" y="920632"/>
            <a:ext cx="38183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√</a:t>
            </a:r>
            <a:endParaRPr lang="en-US" sz="2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9659463" y="1445921"/>
            <a:ext cx="38183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√</a:t>
            </a:r>
            <a:endParaRPr lang="en-US" sz="2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9659463" y="1969141"/>
            <a:ext cx="38183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√</a:t>
            </a:r>
            <a:endParaRPr lang="en-US" sz="2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9659463" y="3032642"/>
            <a:ext cx="38183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√</a:t>
            </a:r>
            <a:endParaRPr lang="en-US" sz="2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9659463" y="4984420"/>
            <a:ext cx="38183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√</a:t>
            </a:r>
            <a:endParaRPr lang="en-US" sz="2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9657487" y="5490616"/>
            <a:ext cx="38183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√</a:t>
            </a:r>
            <a:endParaRPr lang="en-US" sz="2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18092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42731" y="1266497"/>
            <a:ext cx="10954815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She lives in one of the most ………………. parts of the city: there are lots of luxury shops there.</a:t>
            </a:r>
          </a:p>
          <a:p>
            <a:pPr marL="342900" indent="-342900">
              <a:buAutoNum type="arabicPeriod"/>
            </a:pP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How ……………… ! The roads are crowded and I’m stuck in a traffic jam.</a:t>
            </a:r>
          </a:p>
          <a:p>
            <a:pPr marL="342900" indent="-342900">
              <a:buAutoNum type="arabicPeriod"/>
            </a:pP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You can’t stop here. Parking is ………………… in this street.</a:t>
            </a:r>
          </a:p>
          <a:p>
            <a:pPr marL="342900" indent="-342900">
              <a:buAutoNum type="arabicPeriod"/>
            </a:pP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This city is very ……………………, there are people here from all over the world.</a:t>
            </a:r>
          </a:p>
          <a:p>
            <a:pPr marL="342900" indent="-342900">
              <a:buAutoNum type="arabicPeriod"/>
            </a:pP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The gallery downtown has regular exhibitions of …………………. art.</a:t>
            </a:r>
          </a:p>
          <a:p>
            <a:pPr marL="342900" indent="-342900">
              <a:buAutoNum type="arabicPeriod"/>
            </a:pP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Nhieu Loc canal in Ho Chi Minh City is much less ………………….. Than before.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941599" y="1266497"/>
            <a:ext cx="23839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fashionable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552838" y="2071878"/>
            <a:ext cx="21755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annoying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278116" y="2869529"/>
            <a:ext cx="22270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forbidden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447649" y="3392749"/>
            <a:ext cx="23724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cosmopolitan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972133" y="4219090"/>
            <a:ext cx="14939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modern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209726" y="4613074"/>
            <a:ext cx="14939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polluted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243" y="0"/>
            <a:ext cx="8012464" cy="1166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12787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s.sachmem.vn/public/images/TA9T1SHS/U2-L2-4-60f0b953ec1a52d0172da9b412fd0a8f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594" t="4471" r="4181" b="8492"/>
          <a:stretch/>
        </p:blipFill>
        <p:spPr bwMode="auto">
          <a:xfrm>
            <a:off x="1869373" y="1288159"/>
            <a:ext cx="8834511" cy="5430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1" y="0"/>
            <a:ext cx="5497032" cy="74558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US" b="1" u="sng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Pronunciation:</a:t>
            </a:r>
            <a:endParaRPr lang="en-US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36147" y="703383"/>
            <a:ext cx="61009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Stress on pronouns in sentences</a:t>
            </a:r>
          </a:p>
        </p:txBody>
      </p:sp>
    </p:spTree>
    <p:extLst>
      <p:ext uri="{BB962C8B-B14F-4D97-AF65-F5344CB8AC3E}">
        <p14:creationId xmlns:p14="http://schemas.microsoft.com/office/powerpoint/2010/main" xmlns="" val="3973876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743</TotalTime>
  <Words>427</Words>
  <Application>Microsoft Office PowerPoint</Application>
  <PresentationFormat>Custom</PresentationFormat>
  <Paragraphs>129</Paragraphs>
  <Slides>14</Slides>
  <Notes>0</Notes>
  <HiddenSlides>0</HiddenSlides>
  <MMClips>8</MMClips>
  <ScaleCrop>false</ScaleCrop>
  <HeadingPairs>
    <vt:vector size="4" baseType="variant">
      <vt:variant>
        <vt:lpstr>Theme</vt:lpstr>
      </vt:variant>
      <vt:variant>
        <vt:i4>8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Office Theme</vt:lpstr>
      <vt:lpstr>1_Office Theme</vt:lpstr>
      <vt:lpstr>2_Office Theme</vt:lpstr>
      <vt:lpstr>3_Office Theme</vt:lpstr>
      <vt:lpstr>4_Office Theme</vt:lpstr>
      <vt:lpstr>Clarity</vt:lpstr>
      <vt:lpstr>Default Design</vt:lpstr>
      <vt:lpstr>5_Office Theme</vt:lpstr>
      <vt:lpstr>Slide 1</vt:lpstr>
      <vt:lpstr>Slide 2</vt:lpstr>
      <vt:lpstr>Slide 3</vt:lpstr>
      <vt:lpstr>Slide 4</vt:lpstr>
      <vt:lpstr>* Checking the words :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AVISHOP</dc:creator>
  <cp:lastModifiedBy>DELL</cp:lastModifiedBy>
  <cp:revision>105</cp:revision>
  <dcterms:created xsi:type="dcterms:W3CDTF">2015-10-23T08:18:44Z</dcterms:created>
  <dcterms:modified xsi:type="dcterms:W3CDTF">2022-12-05T03:08:14Z</dcterms:modified>
</cp:coreProperties>
</file>